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57" r:id="rId3"/>
    <p:sldId id="258" r:id="rId4"/>
    <p:sldId id="264" r:id="rId5"/>
    <p:sldId id="265" r:id="rId6"/>
    <p:sldId id="259" r:id="rId7"/>
    <p:sldId id="261" r:id="rId8"/>
    <p:sldId id="260" r:id="rId9"/>
    <p:sldId id="262" r:id="rId10"/>
    <p:sldId id="263"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5" d="100"/>
          <a:sy n="75" d="100"/>
        </p:scale>
        <p:origin x="54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tr-TR" smtClean="0"/>
              <a:t>Asıl başlık stili için tıklatın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039F52F1-6F26-4633-BEE9-1AA7DBA4A87E}" type="datetimeFigureOut">
              <a:rPr lang="tr-TR" smtClean="0"/>
              <a:t>26.02.2020</a:t>
            </a:fld>
            <a:endParaRPr lang="tr-TR"/>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tr-TR"/>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B0F24DFA-450A-4BF3-8237-B7DBDBFB8510}" type="slidenum">
              <a:rPr lang="tr-TR" smtClean="0"/>
              <a:t>‹#›</a:t>
            </a:fld>
            <a:endParaRPr lang="tr-TR"/>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19486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39F52F1-6F26-4633-BEE9-1AA7DBA4A87E}" type="datetimeFigureOut">
              <a:rPr lang="tr-TR" smtClean="0"/>
              <a:t>26.02.2020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0F24DFA-450A-4BF3-8237-B7DBDBFB8510}" type="slidenum">
              <a:rPr lang="tr-TR" smtClean="0"/>
              <a:t>‹#›</a:t>
            </a:fld>
            <a:endParaRPr lang="tr-TR"/>
          </a:p>
        </p:txBody>
      </p:sp>
    </p:spTree>
    <p:extLst>
      <p:ext uri="{BB962C8B-B14F-4D97-AF65-F5344CB8AC3E}">
        <p14:creationId xmlns:p14="http://schemas.microsoft.com/office/powerpoint/2010/main" val="3229406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39F52F1-6F26-4633-BEE9-1AA7DBA4A87E}" type="datetimeFigureOut">
              <a:rPr lang="tr-TR" smtClean="0"/>
              <a:t>26.02.2020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0F24DFA-450A-4BF3-8237-B7DBDBFB8510}" type="slidenum">
              <a:rPr lang="tr-TR" smtClean="0"/>
              <a:t>‹#›</a:t>
            </a:fld>
            <a:endParaRPr lang="tr-TR"/>
          </a:p>
        </p:txBody>
      </p:sp>
    </p:spTree>
    <p:extLst>
      <p:ext uri="{BB962C8B-B14F-4D97-AF65-F5344CB8AC3E}">
        <p14:creationId xmlns:p14="http://schemas.microsoft.com/office/powerpoint/2010/main" val="55510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39F52F1-6F26-4633-BEE9-1AA7DBA4A87E}" type="datetimeFigureOut">
              <a:rPr lang="tr-TR" smtClean="0"/>
              <a:t>26.02.2020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0F24DFA-450A-4BF3-8237-B7DBDBFB8510}" type="slidenum">
              <a:rPr lang="tr-TR" smtClean="0"/>
              <a:t>‹#›</a:t>
            </a:fld>
            <a:endParaRPr lang="tr-TR"/>
          </a:p>
        </p:txBody>
      </p:sp>
    </p:spTree>
    <p:extLst>
      <p:ext uri="{BB962C8B-B14F-4D97-AF65-F5344CB8AC3E}">
        <p14:creationId xmlns:p14="http://schemas.microsoft.com/office/powerpoint/2010/main" val="560967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039F52F1-6F26-4633-BEE9-1AA7DBA4A87E}" type="datetimeFigureOut">
              <a:rPr lang="tr-TR" smtClean="0"/>
              <a:t>26.02.2020</a:t>
            </a:fld>
            <a:endParaRPr lang="tr-TR"/>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B0F24DFA-450A-4BF3-8237-B7DBDBFB8510}" type="slidenum">
              <a:rPr lang="tr-TR" smtClean="0"/>
              <a:t>‹#›</a:t>
            </a:fld>
            <a:endParaRPr lang="tr-TR"/>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61473500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039F52F1-6F26-4633-BEE9-1AA7DBA4A87E}" type="datetimeFigureOut">
              <a:rPr lang="tr-TR" smtClean="0"/>
              <a:t>26.02.2020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0F24DFA-450A-4BF3-8237-B7DBDBFB8510}" type="slidenum">
              <a:rPr lang="tr-TR" smtClean="0"/>
              <a:t>‹#›</a:t>
            </a:fld>
            <a:endParaRPr lang="tr-TR"/>
          </a:p>
        </p:txBody>
      </p:sp>
    </p:spTree>
    <p:extLst>
      <p:ext uri="{BB962C8B-B14F-4D97-AF65-F5344CB8AC3E}">
        <p14:creationId xmlns:p14="http://schemas.microsoft.com/office/powerpoint/2010/main" val="1941110272"/>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257300" y="2909102"/>
            <a:ext cx="4800600" cy="299639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633864" y="2909102"/>
            <a:ext cx="4800600" cy="299639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039F52F1-6F26-4633-BEE9-1AA7DBA4A87E}" type="datetimeFigureOut">
              <a:rPr lang="tr-TR" smtClean="0"/>
              <a:t>26.02.2020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0F24DFA-450A-4BF3-8237-B7DBDBFB8510}" type="slidenum">
              <a:rPr lang="tr-TR" smtClean="0"/>
              <a:t>‹#›</a:t>
            </a:fld>
            <a:endParaRPr lang="tr-TR"/>
          </a:p>
        </p:txBody>
      </p:sp>
    </p:spTree>
    <p:extLst>
      <p:ext uri="{BB962C8B-B14F-4D97-AF65-F5344CB8AC3E}">
        <p14:creationId xmlns:p14="http://schemas.microsoft.com/office/powerpoint/2010/main" val="4047387516"/>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039F52F1-6F26-4633-BEE9-1AA7DBA4A87E}" type="datetimeFigureOut">
              <a:rPr lang="tr-TR" smtClean="0"/>
              <a:t>26.02.2020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0F24DFA-450A-4BF3-8237-B7DBDBFB8510}" type="slidenum">
              <a:rPr lang="tr-TR" smtClean="0"/>
              <a:t>‹#›</a:t>
            </a:fld>
            <a:endParaRPr lang="tr-TR"/>
          </a:p>
        </p:txBody>
      </p:sp>
    </p:spTree>
    <p:extLst>
      <p:ext uri="{BB962C8B-B14F-4D97-AF65-F5344CB8AC3E}">
        <p14:creationId xmlns:p14="http://schemas.microsoft.com/office/powerpoint/2010/main" val="2239068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9F52F1-6F26-4633-BEE9-1AA7DBA4A87E}" type="datetimeFigureOut">
              <a:rPr lang="tr-TR" smtClean="0"/>
              <a:t>26.02.2020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0F24DFA-450A-4BF3-8237-B7DBDBFB8510}" type="slidenum">
              <a:rPr lang="tr-TR" smtClean="0"/>
              <a:t>‹#›</a:t>
            </a:fld>
            <a:endParaRPr lang="tr-TR"/>
          </a:p>
        </p:txBody>
      </p:sp>
    </p:spTree>
    <p:extLst>
      <p:ext uri="{BB962C8B-B14F-4D97-AF65-F5344CB8AC3E}">
        <p14:creationId xmlns:p14="http://schemas.microsoft.com/office/powerpoint/2010/main" val="826826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tr-TR" smtClean="0"/>
              <a:t>Asıl başlık stili için tıklatın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765051" y="6375679"/>
            <a:ext cx="1233355" cy="348462"/>
          </a:xfrm>
        </p:spPr>
        <p:txBody>
          <a:bodyPr/>
          <a:lstStyle/>
          <a:p>
            <a:fld id="{039F52F1-6F26-4633-BEE9-1AA7DBA4A87E}" type="datetimeFigureOut">
              <a:rPr lang="tr-TR" smtClean="0"/>
              <a:t>26.02.2020</a:t>
            </a:fld>
            <a:endParaRPr lang="tr-TR"/>
          </a:p>
        </p:txBody>
      </p:sp>
      <p:sp>
        <p:nvSpPr>
          <p:cNvPr id="6" name="Footer Placeholder 5"/>
          <p:cNvSpPr>
            <a:spLocks noGrp="1"/>
          </p:cNvSpPr>
          <p:nvPr>
            <p:ph type="ftr" sz="quarter" idx="11"/>
          </p:nvPr>
        </p:nvSpPr>
        <p:spPr>
          <a:xfrm>
            <a:off x="2103620" y="6375679"/>
            <a:ext cx="3482179" cy="345796"/>
          </a:xfrm>
        </p:spPr>
        <p:txBody>
          <a:bodyPr/>
          <a:lstStyle/>
          <a:p>
            <a:endParaRPr lang="tr-TR"/>
          </a:p>
        </p:txBody>
      </p:sp>
      <p:sp>
        <p:nvSpPr>
          <p:cNvPr id="7" name="Slide Number Placeholder 6"/>
          <p:cNvSpPr>
            <a:spLocks noGrp="1"/>
          </p:cNvSpPr>
          <p:nvPr>
            <p:ph type="sldNum" sz="quarter" idx="12"/>
          </p:nvPr>
        </p:nvSpPr>
        <p:spPr>
          <a:xfrm>
            <a:off x="5691014" y="6375679"/>
            <a:ext cx="1232456" cy="345796"/>
          </a:xfrm>
        </p:spPr>
        <p:txBody>
          <a:bodyPr/>
          <a:lstStyle/>
          <a:p>
            <a:fld id="{B0F24DFA-450A-4BF3-8237-B7DBDBFB8510}" type="slidenum">
              <a:rPr lang="tr-TR" smtClean="0"/>
              <a:t>‹#›</a:t>
            </a:fld>
            <a:endParaRPr lang="tr-TR"/>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76238824"/>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765950" y="6375679"/>
            <a:ext cx="1232456" cy="348462"/>
          </a:xfrm>
        </p:spPr>
        <p:txBody>
          <a:bodyPr/>
          <a:lstStyle/>
          <a:p>
            <a:fld id="{039F52F1-6F26-4633-BEE9-1AA7DBA4A87E}" type="datetimeFigureOut">
              <a:rPr lang="tr-TR" smtClean="0"/>
              <a:t>26.02.2020</a:t>
            </a:fld>
            <a:endParaRPr lang="tr-TR"/>
          </a:p>
        </p:txBody>
      </p:sp>
      <p:sp>
        <p:nvSpPr>
          <p:cNvPr id="6" name="Footer Placeholder 5"/>
          <p:cNvSpPr>
            <a:spLocks noGrp="1"/>
          </p:cNvSpPr>
          <p:nvPr>
            <p:ph type="ftr" sz="quarter" idx="11"/>
          </p:nvPr>
        </p:nvSpPr>
        <p:spPr>
          <a:xfrm>
            <a:off x="2103621" y="6375679"/>
            <a:ext cx="3482178" cy="345796"/>
          </a:xfrm>
        </p:spPr>
        <p:txBody>
          <a:bodyPr/>
          <a:lstStyle/>
          <a:p>
            <a:endParaRPr lang="tr-TR"/>
          </a:p>
        </p:txBody>
      </p:sp>
      <p:sp>
        <p:nvSpPr>
          <p:cNvPr id="7" name="Slide Number Placeholder 6"/>
          <p:cNvSpPr>
            <a:spLocks noGrp="1"/>
          </p:cNvSpPr>
          <p:nvPr>
            <p:ph type="sldNum" sz="quarter" idx="12"/>
          </p:nvPr>
        </p:nvSpPr>
        <p:spPr>
          <a:xfrm>
            <a:off x="5687568" y="6375679"/>
            <a:ext cx="1234440" cy="345796"/>
          </a:xfrm>
        </p:spPr>
        <p:txBody>
          <a:bodyPr/>
          <a:lstStyle/>
          <a:p>
            <a:fld id="{B0F24DFA-450A-4BF3-8237-B7DBDBFB8510}" type="slidenum">
              <a:rPr lang="tr-TR" smtClean="0"/>
              <a:t>‹#›</a:t>
            </a:fld>
            <a:endParaRPr lang="tr-TR"/>
          </a:p>
        </p:txBody>
      </p:sp>
    </p:spTree>
    <p:extLst>
      <p:ext uri="{BB962C8B-B14F-4D97-AF65-F5344CB8AC3E}">
        <p14:creationId xmlns:p14="http://schemas.microsoft.com/office/powerpoint/2010/main" val="4018878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039F52F1-6F26-4633-BEE9-1AA7DBA4A87E}" type="datetimeFigureOut">
              <a:rPr lang="tr-TR" smtClean="0"/>
              <a:t>26.02.2020</a:t>
            </a:fld>
            <a:endParaRPr lang="tr-TR"/>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tr-TR"/>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B0F24DFA-450A-4BF3-8237-B7DBDBFB8510}" type="slidenum">
              <a:rPr lang="tr-TR" smtClean="0"/>
              <a:t>‹#›</a:t>
            </a:fld>
            <a:endParaRPr lang="tr-TR"/>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42339070"/>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Teknoloji Beni Yenemez!</a:t>
            </a:r>
            <a:endParaRPr lang="tr-TR"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22250763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56478" y="2833485"/>
            <a:ext cx="10178322" cy="1492132"/>
          </a:xfrm>
        </p:spPr>
        <p:txBody>
          <a:bodyPr/>
          <a:lstStyle/>
          <a:p>
            <a:r>
              <a:rPr lang="tr-TR" dirty="0" smtClean="0"/>
              <a:t>… İlginiz için teşekkür ederiz…</a:t>
            </a:r>
            <a:endParaRPr lang="tr-TR" dirty="0"/>
          </a:p>
        </p:txBody>
      </p:sp>
    </p:spTree>
    <p:extLst>
      <p:ext uri="{BB962C8B-B14F-4D97-AF65-F5344CB8AC3E}">
        <p14:creationId xmlns:p14="http://schemas.microsoft.com/office/powerpoint/2010/main" val="30991546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51678" y="609599"/>
            <a:ext cx="10178322" cy="1264917"/>
          </a:xfrm>
        </p:spPr>
        <p:txBody>
          <a:bodyPr/>
          <a:lstStyle/>
          <a:p>
            <a:r>
              <a:rPr lang="tr-TR" dirty="0" smtClean="0"/>
              <a:t>Teknoloji bağımlılığı nedir? </a:t>
            </a:r>
            <a:endParaRPr lang="tr-TR" dirty="0"/>
          </a:p>
        </p:txBody>
      </p:sp>
      <p:sp>
        <p:nvSpPr>
          <p:cNvPr id="3" name="İçerik Yer Tutucusu 2"/>
          <p:cNvSpPr>
            <a:spLocks noGrp="1"/>
          </p:cNvSpPr>
          <p:nvPr>
            <p:ph idx="1"/>
          </p:nvPr>
        </p:nvSpPr>
        <p:spPr>
          <a:xfrm>
            <a:off x="1251678" y="2286001"/>
            <a:ext cx="10178322" cy="1117599"/>
          </a:xfrm>
        </p:spPr>
        <p:txBody>
          <a:bodyPr/>
          <a:lstStyle/>
          <a:p>
            <a:r>
              <a:rPr lang="tr-TR" dirty="0" smtClean="0"/>
              <a:t>Teknoloji bağımlılığı, teknolojiyi kullanmada ve onunla ilişkide kişinin iradesini kaybetmesi, kendini denetleyememesi ve onsuz bir yaşam sürememeye başlaması hâlidir</a:t>
            </a:r>
            <a:endParaRPr lang="tr-TR" dirty="0"/>
          </a:p>
        </p:txBody>
      </p:sp>
      <p:pic>
        <p:nvPicPr>
          <p:cNvPr id="1026" name="Picture 2" descr="teknoloji bağımlılığı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3400" y="3403600"/>
            <a:ext cx="5883275" cy="284971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21881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Belirtileri neler olabilir?</a:t>
            </a:r>
            <a:endParaRPr lang="tr-TR" dirty="0"/>
          </a:p>
        </p:txBody>
      </p:sp>
      <p:sp>
        <p:nvSpPr>
          <p:cNvPr id="3" name="İçerik Yer Tutucusu 2"/>
          <p:cNvSpPr>
            <a:spLocks noGrp="1"/>
          </p:cNvSpPr>
          <p:nvPr>
            <p:ph idx="1"/>
          </p:nvPr>
        </p:nvSpPr>
        <p:spPr>
          <a:xfrm>
            <a:off x="1251678" y="1422401"/>
            <a:ext cx="5542822" cy="5257799"/>
          </a:xfrm>
        </p:spPr>
        <p:txBody>
          <a:bodyPr>
            <a:normAutofit lnSpcReduction="10000"/>
          </a:bodyPr>
          <a:lstStyle/>
          <a:p>
            <a:r>
              <a:rPr lang="tr-TR" dirty="0" smtClean="0"/>
              <a:t>Teknoloji başında harcanan vaktin giderek artması </a:t>
            </a:r>
          </a:p>
          <a:p>
            <a:r>
              <a:rPr lang="tr-TR" dirty="0" smtClean="0"/>
              <a:t>Teknolojiden uzak kalınca huzursuzluk, uykusuzluk, öfke gibi yoksunluk belirtilerinin ortaya çıkması </a:t>
            </a:r>
          </a:p>
          <a:p>
            <a:r>
              <a:rPr lang="tr-TR" dirty="0" smtClean="0"/>
              <a:t>Ruhsal, sosyal, adli ya da bedensel bir sorun oluşturmasına rağmen teknolojinin kullanılmaya devam edilmesi</a:t>
            </a:r>
          </a:p>
          <a:p>
            <a:r>
              <a:rPr lang="tr-TR" dirty="0" smtClean="0"/>
              <a:t>Planlanandan daha fazla teknoloji karşısında kalınması</a:t>
            </a:r>
          </a:p>
          <a:p>
            <a:r>
              <a:rPr lang="tr-TR" dirty="0" smtClean="0"/>
              <a:t>Zamanın büyük çoğunluğunun fiilen ya da zihnen teknolojiyle geçirilmesi</a:t>
            </a:r>
          </a:p>
          <a:p>
            <a:r>
              <a:rPr lang="tr-TR" dirty="0" smtClean="0"/>
              <a:t>Teknolojinin, sorumlulukların (iş, okul, aile, bireysel temizlik gibi) yerine getirilmesini engellemesi </a:t>
            </a:r>
          </a:p>
          <a:p>
            <a:r>
              <a:rPr lang="tr-TR" dirty="0" smtClean="0"/>
              <a:t>Teknoloji başında geçirilen vakitle ilgili kontrolün kaybedilmesi</a:t>
            </a:r>
            <a:endParaRPr lang="tr-TR" dirty="0"/>
          </a:p>
        </p:txBody>
      </p:sp>
      <p:pic>
        <p:nvPicPr>
          <p:cNvPr id="5" name="Resim 4"/>
          <p:cNvPicPr>
            <a:picLocks noChangeAspect="1"/>
          </p:cNvPicPr>
          <p:nvPr/>
        </p:nvPicPr>
        <p:blipFill>
          <a:blip r:embed="rId2"/>
          <a:stretch>
            <a:fillRect/>
          </a:stretch>
        </p:blipFill>
        <p:spPr>
          <a:xfrm>
            <a:off x="7279076" y="1680517"/>
            <a:ext cx="4150924" cy="4301183"/>
          </a:xfrm>
          <a:prstGeom prst="rect">
            <a:avLst/>
          </a:prstGeom>
        </p:spPr>
      </p:pic>
    </p:spTree>
    <p:extLst>
      <p:ext uri="{BB962C8B-B14F-4D97-AF65-F5344CB8AC3E}">
        <p14:creationId xmlns:p14="http://schemas.microsoft.com/office/powerpoint/2010/main" val="2600078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4000" dirty="0" smtClean="0"/>
              <a:t>Teknolojinin akademik başarı üzerindeki olumsuz etkileri</a:t>
            </a:r>
            <a:endParaRPr lang="tr-TR" sz="4000" dirty="0"/>
          </a:p>
        </p:txBody>
      </p:sp>
      <p:sp>
        <p:nvSpPr>
          <p:cNvPr id="3" name="İçerik Yer Tutucusu 2"/>
          <p:cNvSpPr>
            <a:spLocks noGrp="1"/>
          </p:cNvSpPr>
          <p:nvPr>
            <p:ph idx="1"/>
          </p:nvPr>
        </p:nvSpPr>
        <p:spPr/>
        <p:txBody>
          <a:bodyPr>
            <a:normAutofit/>
          </a:bodyPr>
          <a:lstStyle/>
          <a:p>
            <a:r>
              <a:rPr lang="tr-TR" b="1" dirty="0" smtClean="0"/>
              <a:t>Zihinsel becerilerde bozukluk</a:t>
            </a:r>
          </a:p>
          <a:p>
            <a:r>
              <a:rPr lang="tr-TR" b="1" dirty="0" smtClean="0"/>
              <a:t>Konsantrasyon bozuklukları</a:t>
            </a:r>
          </a:p>
          <a:p>
            <a:r>
              <a:rPr lang="tr-TR" b="1" dirty="0" smtClean="0"/>
              <a:t>Sosyal becerilerde bozukluk</a:t>
            </a:r>
          </a:p>
          <a:p>
            <a:r>
              <a:rPr lang="tr-TR" b="1" dirty="0" smtClean="0"/>
              <a:t>Öfke ve korku</a:t>
            </a:r>
          </a:p>
          <a:p>
            <a:r>
              <a:rPr lang="tr-TR" b="1" dirty="0" smtClean="0"/>
              <a:t>Fiziksel problemler</a:t>
            </a:r>
          </a:p>
          <a:p>
            <a:r>
              <a:rPr lang="tr-TR" b="1" dirty="0" smtClean="0"/>
              <a:t>Zorbalık, istismar ve güvenlik sorunları</a:t>
            </a:r>
          </a:p>
          <a:p>
            <a:r>
              <a:rPr lang="tr-TR" b="1" dirty="0" smtClean="0"/>
              <a:t>Taklitçiliğe alıştırma</a:t>
            </a:r>
          </a:p>
          <a:p>
            <a:r>
              <a:rPr lang="tr-TR" b="1" dirty="0" smtClean="0"/>
              <a:t>Zamanı planlamada güçlük</a:t>
            </a:r>
            <a:endParaRPr lang="tr-TR" dirty="0"/>
          </a:p>
        </p:txBody>
      </p:sp>
      <p:pic>
        <p:nvPicPr>
          <p:cNvPr id="4" name="Picture 2" descr="teknoloji bağımlılığı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2139" y="2196993"/>
            <a:ext cx="4847861" cy="353843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85780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4000" dirty="0" smtClean="0"/>
              <a:t>Teknolojinin akademik başarı üzerindeki olumlu etkileri</a:t>
            </a:r>
            <a:endParaRPr lang="tr-TR" sz="4000" dirty="0"/>
          </a:p>
        </p:txBody>
      </p:sp>
      <p:sp>
        <p:nvSpPr>
          <p:cNvPr id="3" name="İçerik Yer Tutucusu 2"/>
          <p:cNvSpPr>
            <a:spLocks noGrp="1"/>
          </p:cNvSpPr>
          <p:nvPr>
            <p:ph idx="1"/>
          </p:nvPr>
        </p:nvSpPr>
        <p:spPr>
          <a:xfrm>
            <a:off x="1251677" y="2570991"/>
            <a:ext cx="10178322" cy="3593591"/>
          </a:xfrm>
        </p:spPr>
        <p:txBody>
          <a:bodyPr/>
          <a:lstStyle/>
          <a:p>
            <a:r>
              <a:rPr lang="tr-TR" b="1" dirty="0" smtClean="0"/>
              <a:t>Zeka katsayısında </a:t>
            </a:r>
            <a:r>
              <a:rPr lang="tr-TR" b="1" dirty="0"/>
              <a:t>(IQ) a</a:t>
            </a:r>
            <a:r>
              <a:rPr lang="tr-TR" b="1" dirty="0" smtClean="0"/>
              <a:t>rtış</a:t>
            </a:r>
          </a:p>
          <a:p>
            <a:r>
              <a:rPr lang="tr-TR" b="1" dirty="0" smtClean="0"/>
              <a:t>Zihinsel beceri </a:t>
            </a:r>
            <a:r>
              <a:rPr lang="tr-TR" b="1" dirty="0"/>
              <a:t>g</a:t>
            </a:r>
            <a:r>
              <a:rPr lang="tr-TR" b="1" dirty="0" smtClean="0"/>
              <a:t>elişimi</a:t>
            </a:r>
          </a:p>
          <a:p>
            <a:r>
              <a:rPr lang="tr-TR" b="1" dirty="0" smtClean="0"/>
              <a:t>Öğrenmeyi öğrenmek</a:t>
            </a:r>
          </a:p>
          <a:p>
            <a:r>
              <a:rPr lang="tr-TR" b="1" dirty="0" smtClean="0"/>
              <a:t>Eğitici </a:t>
            </a:r>
            <a:r>
              <a:rPr lang="tr-TR" b="1" dirty="0"/>
              <a:t>ve </a:t>
            </a:r>
            <a:r>
              <a:rPr lang="tr-TR" b="1" dirty="0" smtClean="0"/>
              <a:t>öğretici içerik </a:t>
            </a:r>
            <a:r>
              <a:rPr lang="tr-TR" b="1" dirty="0"/>
              <a:t>z</a:t>
            </a:r>
            <a:r>
              <a:rPr lang="tr-TR" b="1" dirty="0" smtClean="0"/>
              <a:t>enginliği</a:t>
            </a:r>
          </a:p>
          <a:p>
            <a:r>
              <a:rPr lang="tr-TR" b="1" dirty="0" smtClean="0"/>
              <a:t>Yaratıcılık</a:t>
            </a:r>
          </a:p>
          <a:p>
            <a:r>
              <a:rPr lang="tr-TR" b="1" dirty="0" smtClean="0"/>
              <a:t>Güvenlik</a:t>
            </a:r>
            <a:endParaRPr lang="tr-TR" dirty="0"/>
          </a:p>
        </p:txBody>
      </p:sp>
      <p:pic>
        <p:nvPicPr>
          <p:cNvPr id="4" name="Resim 3"/>
          <p:cNvPicPr>
            <a:picLocks noChangeAspect="1"/>
          </p:cNvPicPr>
          <p:nvPr/>
        </p:nvPicPr>
        <p:blipFill>
          <a:blip r:embed="rId2"/>
          <a:stretch>
            <a:fillRect/>
          </a:stretch>
        </p:blipFill>
        <p:spPr>
          <a:xfrm>
            <a:off x="6340838" y="2286000"/>
            <a:ext cx="4853939" cy="3467099"/>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35246949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Teknoloji kullanılmalı….</a:t>
            </a:r>
            <a:br>
              <a:rPr lang="tr-TR" dirty="0" smtClean="0"/>
            </a:br>
            <a:r>
              <a:rPr lang="tr-TR" dirty="0"/>
              <a:t/>
            </a:r>
            <a:br>
              <a:rPr lang="tr-TR" dirty="0"/>
            </a:br>
            <a:r>
              <a:rPr lang="tr-TR" dirty="0" smtClean="0"/>
              <a:t> ama nasıl?</a:t>
            </a:r>
            <a:endParaRPr lang="tr-TR" dirty="0"/>
          </a:p>
        </p:txBody>
      </p:sp>
      <p:sp>
        <p:nvSpPr>
          <p:cNvPr id="3" name="İçerik Yer Tutucusu 2"/>
          <p:cNvSpPr>
            <a:spLocks noGrp="1"/>
          </p:cNvSpPr>
          <p:nvPr>
            <p:ph idx="1"/>
          </p:nvPr>
        </p:nvSpPr>
        <p:spPr>
          <a:xfrm>
            <a:off x="1280617" y="2857501"/>
            <a:ext cx="5060222" cy="3467099"/>
          </a:xfrm>
        </p:spPr>
        <p:txBody>
          <a:bodyPr>
            <a:normAutofit/>
          </a:bodyPr>
          <a:lstStyle/>
          <a:p>
            <a:pPr algn="just"/>
            <a:r>
              <a:rPr lang="tr-TR" b="1" dirty="0" smtClean="0"/>
              <a:t>Aktif kullanım: </a:t>
            </a:r>
            <a:r>
              <a:rPr lang="tr-TR" dirty="0" smtClean="0"/>
              <a:t>Kullanımı sadece mevcut sanal malzemenin tüketilmesi olarak değerlendirmeyip sanal alemde herkesin yeteneğine ve ilgisine göre bir şeyler üretmeye çalışarak kullanım. </a:t>
            </a:r>
          </a:p>
          <a:p>
            <a:pPr algn="just"/>
            <a:r>
              <a:rPr lang="tr-TR" b="1" dirty="0" smtClean="0"/>
              <a:t>İşlevsel kullanım: </a:t>
            </a:r>
            <a:r>
              <a:rPr lang="tr-TR" dirty="0" smtClean="0"/>
              <a:t>Sadece oyun ve sohbet değil günlük hayatı kolaylaştıracak site ve uygulamaları bilerek ve öğrenerek kullanım.</a:t>
            </a:r>
          </a:p>
        </p:txBody>
      </p:sp>
      <p:pic>
        <p:nvPicPr>
          <p:cNvPr id="3074" name="Picture 2" descr="teknolojinin eğitimdeki yeri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62152" y="3200400"/>
            <a:ext cx="4364648" cy="24003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86128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Teknoloji kullanılmalı….</a:t>
            </a:r>
            <a:br>
              <a:rPr lang="tr-TR" dirty="0"/>
            </a:br>
            <a:r>
              <a:rPr lang="tr-TR" dirty="0"/>
              <a:t/>
            </a:r>
            <a:br>
              <a:rPr lang="tr-TR" dirty="0"/>
            </a:br>
            <a:r>
              <a:rPr lang="tr-TR" dirty="0"/>
              <a:t> ama nasıl?</a:t>
            </a:r>
          </a:p>
        </p:txBody>
      </p:sp>
      <p:sp>
        <p:nvSpPr>
          <p:cNvPr id="3" name="İçerik Yer Tutucusu 2"/>
          <p:cNvSpPr>
            <a:spLocks noGrp="1"/>
          </p:cNvSpPr>
          <p:nvPr>
            <p:ph idx="1"/>
          </p:nvPr>
        </p:nvSpPr>
        <p:spPr>
          <a:xfrm>
            <a:off x="1251678" y="2717801"/>
            <a:ext cx="5288822" cy="3886200"/>
          </a:xfrm>
        </p:spPr>
        <p:txBody>
          <a:bodyPr>
            <a:normAutofit/>
          </a:bodyPr>
          <a:lstStyle/>
          <a:p>
            <a:pPr algn="just"/>
            <a:r>
              <a:rPr lang="tr-TR" b="1" dirty="0"/>
              <a:t>Faydalı kullanım: </a:t>
            </a:r>
            <a:r>
              <a:rPr lang="tr-TR" dirty="0"/>
              <a:t>Sanal alemdeki gerekli gereksiz her şeyi seçmeden süzmeden kullanmak değil işe yaracak site ve uygulamaları ayıklayarak kullanım. </a:t>
            </a:r>
          </a:p>
          <a:p>
            <a:pPr algn="just"/>
            <a:r>
              <a:rPr lang="tr-TR" b="1" dirty="0"/>
              <a:t>Bilinçli kullanım: </a:t>
            </a:r>
            <a:r>
              <a:rPr lang="tr-TR" dirty="0"/>
              <a:t>Sanal alemdeki doğru bilgi kaynaklarını bilmek, yanlış bilgi ve yanlış bilgi kaynaklarını ayırt edebilmek ve internette yazan her şeyi doğru bilgi diye kabul etmeyip gerektiğinde eleştirel de yaklaşarak düşünce ve davranış geliştirerek kullanım.</a:t>
            </a:r>
          </a:p>
          <a:p>
            <a:endParaRPr lang="tr-TR" dirty="0"/>
          </a:p>
        </p:txBody>
      </p:sp>
      <p:pic>
        <p:nvPicPr>
          <p:cNvPr id="5122" name="Picture 2" descr="teknoloji  karikatür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3875" y="3243262"/>
            <a:ext cx="4213225" cy="256870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30756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2387600"/>
            <a:ext cx="10178322" cy="3491992"/>
          </a:xfrm>
        </p:spPr>
        <p:txBody>
          <a:bodyPr>
            <a:normAutofit/>
          </a:bodyPr>
          <a:lstStyle/>
          <a:p>
            <a:pPr algn="just"/>
            <a:r>
              <a:rPr lang="tr-TR" b="1" dirty="0" smtClean="0"/>
              <a:t>Çevreci kullanım: </a:t>
            </a:r>
            <a:r>
              <a:rPr lang="tr-TR" dirty="0" smtClean="0"/>
              <a:t>Çevreye zarar vermeyecek şekilde kullanım. </a:t>
            </a:r>
          </a:p>
          <a:p>
            <a:pPr algn="just"/>
            <a:r>
              <a:rPr lang="tr-TR" b="1" dirty="0" smtClean="0"/>
              <a:t>Stratejik kullanım: </a:t>
            </a:r>
            <a:r>
              <a:rPr lang="tr-TR" dirty="0" smtClean="0"/>
              <a:t>Arama motorlarının çıktılarını kontrol ederek kullanım. </a:t>
            </a:r>
          </a:p>
          <a:p>
            <a:pPr algn="just"/>
            <a:r>
              <a:rPr lang="tr-TR" b="1" dirty="0" smtClean="0"/>
              <a:t>Dürüst kullanım: </a:t>
            </a:r>
            <a:r>
              <a:rPr lang="tr-TR" dirty="0" smtClean="0"/>
              <a:t>Dolaşımda tutulan içeriğin telif haklarına riayet ederek kullanım.</a:t>
            </a:r>
          </a:p>
        </p:txBody>
      </p:sp>
      <p:sp>
        <p:nvSpPr>
          <p:cNvPr id="5" name="Unvan 1"/>
          <p:cNvSpPr>
            <a:spLocks noGrp="1"/>
          </p:cNvSpPr>
          <p:nvPr>
            <p:ph type="title"/>
          </p:nvPr>
        </p:nvSpPr>
        <p:spPr>
          <a:xfrm>
            <a:off x="1251678" y="179185"/>
            <a:ext cx="10178322" cy="1492132"/>
          </a:xfrm>
        </p:spPr>
        <p:txBody>
          <a:bodyPr>
            <a:normAutofit fontScale="90000"/>
          </a:bodyPr>
          <a:lstStyle/>
          <a:p>
            <a:r>
              <a:rPr lang="tr-TR" dirty="0" smtClean="0"/>
              <a:t>Teknoloji kullanılmalı….</a:t>
            </a:r>
            <a:br>
              <a:rPr lang="tr-TR" dirty="0" smtClean="0"/>
            </a:br>
            <a:r>
              <a:rPr lang="tr-TR" dirty="0"/>
              <a:t/>
            </a:r>
            <a:br>
              <a:rPr lang="tr-TR" dirty="0"/>
            </a:br>
            <a:r>
              <a:rPr lang="tr-TR" dirty="0" smtClean="0"/>
              <a:t> ama nasıl?</a:t>
            </a:r>
            <a:endParaRPr lang="tr-TR" dirty="0"/>
          </a:p>
        </p:txBody>
      </p:sp>
      <p:pic>
        <p:nvPicPr>
          <p:cNvPr id="8" name="Resim 7"/>
          <p:cNvPicPr>
            <a:picLocks noChangeAspect="1"/>
          </p:cNvPicPr>
          <p:nvPr/>
        </p:nvPicPr>
        <p:blipFill>
          <a:blip r:embed="rId2"/>
          <a:stretch>
            <a:fillRect/>
          </a:stretch>
        </p:blipFill>
        <p:spPr>
          <a:xfrm>
            <a:off x="3633787" y="4037559"/>
            <a:ext cx="4849813" cy="2558316"/>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1185067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Teknoloji kullanılmalı….</a:t>
            </a:r>
            <a:br>
              <a:rPr lang="tr-TR" dirty="0"/>
            </a:br>
            <a:r>
              <a:rPr lang="tr-TR" dirty="0"/>
              <a:t/>
            </a:r>
            <a:br>
              <a:rPr lang="tr-TR" dirty="0"/>
            </a:br>
            <a:r>
              <a:rPr lang="tr-TR" dirty="0"/>
              <a:t> ama nasıl?</a:t>
            </a:r>
          </a:p>
        </p:txBody>
      </p:sp>
      <p:sp>
        <p:nvSpPr>
          <p:cNvPr id="3" name="İçerik Yer Tutucusu 2"/>
          <p:cNvSpPr>
            <a:spLocks noGrp="1"/>
          </p:cNvSpPr>
          <p:nvPr>
            <p:ph idx="1"/>
          </p:nvPr>
        </p:nvSpPr>
        <p:spPr>
          <a:xfrm>
            <a:off x="1531078" y="2895600"/>
            <a:ext cx="4285522" cy="2908299"/>
          </a:xfrm>
        </p:spPr>
        <p:txBody>
          <a:bodyPr>
            <a:normAutofit/>
          </a:bodyPr>
          <a:lstStyle/>
          <a:p>
            <a:pPr algn="just"/>
            <a:r>
              <a:rPr lang="tr-TR" b="1" dirty="0"/>
              <a:t>Sağlıklı kullanım: </a:t>
            </a:r>
            <a:r>
              <a:rPr lang="tr-TR" dirty="0"/>
              <a:t>Yanlış duruş veya uzun oturuşlar sebebiyle bedene zarar vermeyecek şekilde kullanım. </a:t>
            </a:r>
          </a:p>
          <a:p>
            <a:pPr algn="just"/>
            <a:r>
              <a:rPr lang="tr-TR" b="1" dirty="0"/>
              <a:t>Bilgili kullanım: </a:t>
            </a:r>
            <a:r>
              <a:rPr lang="tr-TR" dirty="0"/>
              <a:t>Temel teknoloji bilgisine sahip olarak kullanım. </a:t>
            </a:r>
          </a:p>
          <a:p>
            <a:pPr algn="just"/>
            <a:r>
              <a:rPr lang="tr-TR" b="1" dirty="0"/>
              <a:t>Sınırlı kullanım: </a:t>
            </a:r>
            <a:r>
              <a:rPr lang="tr-TR" dirty="0"/>
              <a:t>Günlük süre sınırlarına uyarak kullanım.</a:t>
            </a:r>
          </a:p>
          <a:p>
            <a:endParaRPr lang="tr-TR" dirty="0"/>
          </a:p>
        </p:txBody>
      </p:sp>
      <p:pic>
        <p:nvPicPr>
          <p:cNvPr id="4" name="Picture 2" descr="C:\Users\AYGUN\Desktop\bilgisayar-kullanirken-nasil-oturmaliyiz.gif">
            <a:extLst/>
          </p:cNvPr>
          <p:cNvPicPr>
            <a:picLocks noChangeAspect="1"/>
          </p:cNvPicPr>
          <p:nvPr/>
        </p:nvPicPr>
        <p:blipFill>
          <a:blip r:embed="rId2"/>
          <a:srcRect/>
          <a:stretch>
            <a:fillRect/>
          </a:stretch>
        </p:blipFill>
        <p:spPr>
          <a:xfrm>
            <a:off x="6365217" y="2781301"/>
            <a:ext cx="4937783" cy="3136899"/>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1771110130"/>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Rozet</Template>
  <TotalTime>94</TotalTime>
  <Words>346</Words>
  <Application>Microsoft Office PowerPoint</Application>
  <PresentationFormat>Geniş ekran</PresentationFormat>
  <Paragraphs>42</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Gill Sans MT</vt:lpstr>
      <vt:lpstr>Impact</vt:lpstr>
      <vt:lpstr>Badge</vt:lpstr>
      <vt:lpstr>Teknoloji Beni Yenemez!</vt:lpstr>
      <vt:lpstr>Teknoloji bağımlılığı nedir? </vt:lpstr>
      <vt:lpstr>Belirtileri neler olabilir?</vt:lpstr>
      <vt:lpstr>Teknolojinin akademik başarı üzerindeki olumsuz etkileri</vt:lpstr>
      <vt:lpstr>Teknolojinin akademik başarı üzerindeki olumlu etkileri</vt:lpstr>
      <vt:lpstr>Teknoloji kullanılmalı….   ama nasıl?</vt:lpstr>
      <vt:lpstr>Teknoloji kullanılmalı….   ama nasıl?</vt:lpstr>
      <vt:lpstr>Teknoloji kullanılmalı….   ama nasıl?</vt:lpstr>
      <vt:lpstr>Teknoloji kullanılmalı….   ama nasıl?</vt:lpstr>
      <vt:lpstr>… İlginiz için teşekkür ederiz…</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ComP</dc:creator>
  <cp:lastModifiedBy>ComP</cp:lastModifiedBy>
  <cp:revision>8</cp:revision>
  <dcterms:created xsi:type="dcterms:W3CDTF">2020-02-26T08:00:57Z</dcterms:created>
  <dcterms:modified xsi:type="dcterms:W3CDTF">2020-02-26T09:35:44Z</dcterms:modified>
</cp:coreProperties>
</file>