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300" r:id="rId4"/>
    <p:sldId id="301" r:id="rId5"/>
    <p:sldId id="302" r:id="rId6"/>
    <p:sldId id="303" r:id="rId7"/>
    <p:sldId id="263" r:id="rId8"/>
    <p:sldId id="296" r:id="rId9"/>
    <p:sldId id="266" r:id="rId10"/>
    <p:sldId id="268" r:id="rId11"/>
    <p:sldId id="270" r:id="rId12"/>
    <p:sldId id="273" r:id="rId13"/>
    <p:sldId id="276" r:id="rId14"/>
    <p:sldId id="281" r:id="rId15"/>
    <p:sldId id="279" r:id="rId16"/>
    <p:sldId id="282" r:id="rId17"/>
    <p:sldId id="295" r:id="rId18"/>
    <p:sldId id="293" r:id="rId19"/>
    <p:sldId id="285" r:id="rId20"/>
    <p:sldId id="286" r:id="rId21"/>
    <p:sldId id="287" r:id="rId22"/>
    <p:sldId id="288" r:id="rId23"/>
    <p:sldId id="289" r:id="rId24"/>
    <p:sldId id="297" r:id="rId25"/>
    <p:sldId id="298" r:id="rId26"/>
    <p:sldId id="299" r:id="rId27"/>
    <p:sldId id="292" r:id="rId28"/>
  </p:sldIdLst>
  <p:sldSz cx="12192000" cy="6858000"/>
  <p:notesSz cx="6797675" cy="987425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EF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Orta Stil 4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8FB837D-C827-4EFA-A057-4D05807E0F7C}" styleName="Tema Uygulanmış Stil 1 - Vurgu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FD0F851-EC5A-4D38-B0AD-8093EC10F338}" styleName="Açık Stil 1 - Vurgu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Orta Stil 4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A111915-BE36-4E01-A7E5-04B1672EAD32}" styleName="Açık Stil 2 - Vurgu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88" autoAdjust="0"/>
    <p:restoredTop sz="94660"/>
  </p:normalViewPr>
  <p:slideViewPr>
    <p:cSldViewPr snapToGrid="0">
      <p:cViewPr varScale="1">
        <p:scale>
          <a:sx n="73" d="100"/>
          <a:sy n="73" d="100"/>
        </p:scale>
        <p:origin x="-70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1D060-64A2-487E-ACE6-AD435AF1E78C}" type="datetimeFigureOut">
              <a:rPr lang="tr-TR" smtClean="0"/>
              <a:pPr/>
              <a:t>25.05.2021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C77D68-E787-4E57-9BD1-968381C8369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506780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668BA5A-957F-4F90-885A-569BB4E89696}" type="slidenum">
              <a:rPr lang="tr-TR" smtClean="0"/>
              <a:pPr/>
              <a:t>7</a:t>
            </a:fld>
            <a:endParaRPr lang="tr-TR" smtClean="0"/>
          </a:p>
        </p:txBody>
      </p:sp>
      <p:sp>
        <p:nvSpPr>
          <p:cNvPr id="38915" name="Text Box 1"/>
          <p:cNvSpPr txBox="1">
            <a:spLocks noChangeArrowheads="1"/>
          </p:cNvSpPr>
          <p:nvPr/>
        </p:nvSpPr>
        <p:spPr bwMode="auto">
          <a:xfrm>
            <a:off x="3850443" y="9378824"/>
            <a:ext cx="2944085" cy="49199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62533F2-8F02-4BD0-B947-485B69D63A1B}" type="slidenum">
              <a:rPr lang="tr-TR" sz="12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</a:t>
            </a:fld>
            <a:endParaRPr lang="tr-TR" sz="120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</p:txBody>
      </p:sp>
      <p:sp>
        <p:nvSpPr>
          <p:cNvPr id="38916" name="Text Box 2"/>
          <p:cNvSpPr txBox="1">
            <a:spLocks noChangeArrowheads="1"/>
          </p:cNvSpPr>
          <p:nvPr/>
        </p:nvSpPr>
        <p:spPr bwMode="auto">
          <a:xfrm>
            <a:off x="1132946" y="740569"/>
            <a:ext cx="4531783" cy="370284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>
              <a:ea typeface="Lucida Sans Unicode" charset="0"/>
              <a:cs typeface="Lucida Sans Unicode" charset="0"/>
            </a:endParaRP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8" y="4690269"/>
            <a:ext cx="5436567" cy="4443413"/>
          </a:xfrm>
          <a:noFill/>
          <a:ln/>
        </p:spPr>
        <p:txBody>
          <a:bodyPr wrap="none" anchor="ctr"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tr-TR" smtClean="0">
                <a:latin typeface="Comic Sans MS" pitchFamily="64" charset="0"/>
              </a:rPr>
              <a:t>Bu yüzden bedeninizi, beyninizi zinde tutmaya alıştırmalısınız . Sınav esnasında daima soruya doğru eğilmek ve sabit biçimde kalmak o ortamda ki oksijeni tüketecektir ve artan karbondioksit uykunuzu getirip konsantrasyonunuzun azalmasına neden olacaktır. </a:t>
            </a:r>
            <a:endParaRPr lang="tr-TR" smtClean="0"/>
          </a:p>
        </p:txBody>
      </p:sp>
      <p:sp>
        <p:nvSpPr>
          <p:cNvPr id="40964" name="3 Slayt Numarası Yer Tutucusu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220F5E7-B5BA-4650-ACD8-C8E4629B2A94}" type="slidenum">
              <a:rPr lang="tr-TR" smtClean="0"/>
              <a:pPr/>
              <a:t>9</a:t>
            </a:fld>
            <a:endParaRPr lang="tr-T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tr-TR" b="1" smtClean="0">
                <a:latin typeface="Comic Sans MS" pitchFamily="64" charset="0"/>
              </a:rPr>
              <a:t>başarılı olmak için ön koşullardan biridir</a:t>
            </a:r>
            <a:endParaRPr lang="tr-TR" smtClean="0"/>
          </a:p>
        </p:txBody>
      </p:sp>
      <p:sp>
        <p:nvSpPr>
          <p:cNvPr id="44036" name="3 Slayt Numarası Yer Tutucusu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F300ADA-F5DA-4553-BB0F-0275578B42E5}" type="slidenum">
              <a:rPr lang="tr-TR" smtClean="0"/>
              <a:pPr/>
              <a:t>11</a:t>
            </a:fld>
            <a:endParaRPr lang="tr-T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EB3BAF2-CE32-447C-AC39-5F333D6887B1}" type="slidenum">
              <a:rPr lang="tr-TR" smtClean="0"/>
              <a:pPr/>
              <a:t>16</a:t>
            </a:fld>
            <a:endParaRPr lang="tr-TR" smtClean="0"/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538" y="741363"/>
            <a:ext cx="6577012" cy="3700462"/>
          </a:xfrm>
          <a:ln/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690269"/>
            <a:ext cx="5436567" cy="4443413"/>
          </a:xfrm>
          <a:noFill/>
          <a:ln/>
        </p:spPr>
        <p:txBody>
          <a:bodyPr wrap="none" anchor="ctr"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tr-TR" smtClean="0">
                <a:latin typeface="Comic Sans MS" pitchFamily="64" charset="0"/>
              </a:rPr>
              <a:t>Sınav hazırlıkları sırasında geç yatıp geç kalkma, ya da erken yatıp erken kalkma gibi alışkanlıklar edinmiş olabilirsiniz. Gece 23.00 civarı yatıp sabah 07.00 civarı kalkmaya kendinizi alıştırın. </a:t>
            </a:r>
            <a:endParaRPr lang="tr-TR" smtClean="0"/>
          </a:p>
        </p:txBody>
      </p:sp>
      <p:sp>
        <p:nvSpPr>
          <p:cNvPr id="49156" name="3 Slayt Numarası Yer Tutucusu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1795704-786B-45FF-8A11-F4621101476D}" type="slidenum">
              <a:rPr lang="tr-TR" smtClean="0"/>
              <a:pPr/>
              <a:t>19</a:t>
            </a:fld>
            <a:endParaRPr lang="tr-T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6A48A1D-0A0F-44AB-8AA6-3C9120FB775C}" type="slidenum">
              <a:rPr lang="tr-TR" smtClean="0"/>
              <a:pPr/>
              <a:t>27</a:t>
            </a:fld>
            <a:endParaRPr lang="tr-TR" smtClean="0"/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3850443" y="9378824"/>
            <a:ext cx="2944085" cy="49199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A9B27FF-4BE7-4EF1-B534-2D694EAA7A5A}" type="slidenum">
              <a:rPr lang="tr-TR" sz="12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27</a:t>
            </a:fld>
            <a:endParaRPr lang="tr-TR" sz="120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</p:txBody>
      </p:sp>
      <p:sp>
        <p:nvSpPr>
          <p:cNvPr id="51204" name="Text Box 2"/>
          <p:cNvSpPr txBox="1">
            <a:spLocks noChangeArrowheads="1"/>
          </p:cNvSpPr>
          <p:nvPr/>
        </p:nvSpPr>
        <p:spPr bwMode="auto">
          <a:xfrm>
            <a:off x="1132946" y="740569"/>
            <a:ext cx="4531783" cy="370284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>
              <a:ea typeface="Lucida Sans Unicode" charset="0"/>
              <a:cs typeface="Lucida Sans Unicode" charset="0"/>
            </a:endParaRP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8" y="4690269"/>
            <a:ext cx="5436567" cy="4443413"/>
          </a:xfrm>
          <a:noFill/>
          <a:ln/>
        </p:spPr>
        <p:txBody>
          <a:bodyPr wrap="none" anchor="ctr"/>
          <a:lstStyle/>
          <a:p>
            <a:endParaRPr lang="tr-TR" smtClean="0"/>
          </a:p>
        </p:txBody>
      </p:sp>
      <p:sp>
        <p:nvSpPr>
          <p:cNvPr id="51206" name="Text Box 4"/>
          <p:cNvSpPr txBox="1">
            <a:spLocks noChangeArrowheads="1"/>
          </p:cNvSpPr>
          <p:nvPr/>
        </p:nvSpPr>
        <p:spPr bwMode="auto">
          <a:xfrm>
            <a:off x="3850443" y="9378824"/>
            <a:ext cx="2945659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31FB5D4-6E69-49D1-A925-B8133712B535}" type="slidenum">
              <a:rPr lang="tr-TR" sz="12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27</a:t>
            </a:fld>
            <a:endParaRPr lang="tr-TR" sz="120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44093-C8C8-4BA2-BE7C-358EBA68166B}" type="datetimeFigureOut">
              <a:rPr lang="tr-TR" smtClean="0"/>
              <a:pPr/>
              <a:t>25.05.2021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63B5-C271-4BE7-A700-886F5C36A9C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143287764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44093-C8C8-4BA2-BE7C-358EBA68166B}" type="datetimeFigureOut">
              <a:rPr lang="tr-TR" smtClean="0"/>
              <a:pPr/>
              <a:t>25.05.2021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63B5-C271-4BE7-A700-886F5C36A9C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45364231"/>
      </p:ext>
    </p:extLst>
  </p:cSld>
  <p:clrMapOvr>
    <a:masterClrMapping/>
  </p:clrMapOvr>
  <p:transition spd="slow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44093-C8C8-4BA2-BE7C-358EBA68166B}" type="datetimeFigureOut">
              <a:rPr lang="tr-TR" smtClean="0"/>
              <a:pPr/>
              <a:t>25.05.2021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63B5-C271-4BE7-A700-886F5C36A9C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335560453"/>
      </p:ext>
    </p:extLst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009105"/>
            <a:ext cx="10515600" cy="4167858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44093-C8C8-4BA2-BE7C-358EBA68166B}" type="datetimeFigureOut">
              <a:rPr lang="tr-TR" smtClean="0"/>
              <a:pPr/>
              <a:t>25.05.2021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63B5-C271-4BE7-A700-886F5C36A9C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001429135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44093-C8C8-4BA2-BE7C-358EBA68166B}" type="datetimeFigureOut">
              <a:rPr lang="tr-TR" smtClean="0"/>
              <a:pPr/>
              <a:t>25.05.2021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63B5-C271-4BE7-A700-886F5C36A9C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013964365"/>
      </p:ext>
    </p:extLst>
  </p:cSld>
  <p:clrMapOvr>
    <a:masterClrMapping/>
  </p:clrMapOvr>
  <p:transition spd="slow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44093-C8C8-4BA2-BE7C-358EBA68166B}" type="datetimeFigureOut">
              <a:rPr lang="tr-TR" smtClean="0"/>
              <a:pPr/>
              <a:t>25.05.2021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63B5-C271-4BE7-A700-886F5C36A9C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424026171"/>
      </p:ext>
    </p:extLst>
  </p:cSld>
  <p:clrMapOvr>
    <a:masterClrMapping/>
  </p:clrMapOvr>
  <p:transition spd="slow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44093-C8C8-4BA2-BE7C-358EBA68166B}" type="datetimeFigureOut">
              <a:rPr lang="tr-TR" smtClean="0"/>
              <a:pPr/>
              <a:t>25.05.2021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63B5-C271-4BE7-A700-886F5C36A9C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170473390"/>
      </p:ext>
    </p:extLst>
  </p:cSld>
  <p:clrMapOvr>
    <a:masterClrMapping/>
  </p:clrMapOvr>
  <p:transition spd="slow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44093-C8C8-4BA2-BE7C-358EBA68166B}" type="datetimeFigureOut">
              <a:rPr lang="tr-TR" smtClean="0"/>
              <a:pPr/>
              <a:t>25.05.2021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63B5-C271-4BE7-A700-886F5C36A9C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655473237"/>
      </p:ext>
    </p:extLst>
  </p:cSld>
  <p:clrMapOvr>
    <a:masterClrMapping/>
  </p:clrMapOvr>
  <p:transition spd="slow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44093-C8C8-4BA2-BE7C-358EBA68166B}" type="datetimeFigureOut">
              <a:rPr lang="tr-TR" smtClean="0"/>
              <a:pPr/>
              <a:t>25.05.2021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63B5-C271-4BE7-A700-886F5C36A9C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4191424260"/>
      </p:ext>
    </p:extLst>
  </p:cSld>
  <p:clrMapOvr>
    <a:masterClrMapping/>
  </p:clrMapOvr>
  <p:transition spd="slow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44093-C8C8-4BA2-BE7C-358EBA68166B}" type="datetimeFigureOut">
              <a:rPr lang="tr-TR" smtClean="0"/>
              <a:pPr/>
              <a:t>25.05.2021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63B5-C271-4BE7-A700-886F5C36A9C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87577310"/>
      </p:ext>
    </p:extLst>
  </p:cSld>
  <p:clrMapOvr>
    <a:masterClrMapping/>
  </p:clrMapOvr>
  <p:transition spd="slow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44093-C8C8-4BA2-BE7C-358EBA68166B}" type="datetimeFigureOut">
              <a:rPr lang="tr-TR" smtClean="0"/>
              <a:pPr/>
              <a:t>25.05.2021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63B5-C271-4BE7-A700-886F5C36A9C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845298998"/>
      </p:ext>
    </p:extLst>
  </p:cSld>
  <p:clrMapOvr>
    <a:masterClrMapping/>
  </p:clrMapOvr>
  <p:transition spd="slow"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3863661" y="197700"/>
            <a:ext cx="5280339" cy="133488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957589"/>
            <a:ext cx="10515600" cy="4219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fld id="{5C844093-C8C8-4BA2-BE7C-358EBA68166B}" type="datetimeFigureOut">
              <a:rPr lang="tr-TR" smtClean="0"/>
              <a:pPr/>
              <a:t>25.05.2021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fld id="{FFD763B5-C271-4BE7-A700-886F5C36A9C5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6 Resim" descr="orj.ram logo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1200595" y="5911823"/>
            <a:ext cx="991405" cy="9461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165080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FF0000"/>
          </a:solidFill>
          <a:latin typeface="Comic Sans MS" pitchFamily="66" charset="0"/>
          <a:ea typeface="+mj-ea"/>
          <a:cs typeface="Times New Roman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b.gov.tr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550126" y="3042603"/>
            <a:ext cx="9144000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tr-TR" dirty="0" smtClean="0">
                <a:latin typeface="Comic Sans MS" pitchFamily="66" charset="0"/>
              </a:rPr>
              <a:t>MERKEZİ SINAVDAN ÖNCE SON ANIMSATMALAR…</a:t>
            </a:r>
            <a:endParaRPr lang="tr-TR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Başlık"/>
          <p:cNvSpPr>
            <a:spLocks noGrp="1"/>
          </p:cNvSpPr>
          <p:nvPr>
            <p:ph type="title"/>
          </p:nvPr>
        </p:nvSpPr>
        <p:spPr>
          <a:xfrm>
            <a:off x="3526972" y="356371"/>
            <a:ext cx="6126480" cy="996950"/>
          </a:xfrm>
        </p:spPr>
        <p:txBody>
          <a:bodyPr/>
          <a:lstStyle/>
          <a:p>
            <a:r>
              <a:rPr lang="tr-TR" sz="3000" b="1" i="1" dirty="0" smtClean="0">
                <a:solidFill>
                  <a:srgbClr val="FF0000"/>
                </a:solidFill>
                <a:latin typeface="Comic Sans MS" pitchFamily="64" charset="0"/>
              </a:rPr>
              <a:t> </a:t>
            </a:r>
            <a:r>
              <a:rPr lang="tr-TR" sz="3000" b="1" dirty="0" smtClean="0">
                <a:solidFill>
                  <a:srgbClr val="FF0000"/>
                </a:solidFill>
                <a:latin typeface="Comic Sans MS" pitchFamily="64" charset="0"/>
              </a:rPr>
              <a:t>“ Çok fazla işlem hatası yapıyorum.”</a:t>
            </a:r>
            <a:r>
              <a:rPr lang="tr-TR" sz="3000" b="1" i="1" dirty="0" smtClean="0">
                <a:solidFill>
                  <a:srgbClr val="FF0000"/>
                </a:solidFill>
                <a:latin typeface="Comic Sans MS" pitchFamily="64" charset="0"/>
              </a:rPr>
              <a:t> </a:t>
            </a:r>
            <a:endParaRPr lang="tr-TR" sz="3000" dirty="0" smtClean="0">
              <a:solidFill>
                <a:srgbClr val="FF0000"/>
              </a:solidFill>
              <a:latin typeface="Comic Sans MS" pitchFamily="64" charset="0"/>
            </a:endParaRPr>
          </a:p>
        </p:txBody>
      </p:sp>
      <p:sp>
        <p:nvSpPr>
          <p:cNvPr id="11267" name="2 İçerik Yer Tutucusu"/>
          <p:cNvSpPr>
            <a:spLocks noGrp="1"/>
          </p:cNvSpPr>
          <p:nvPr>
            <p:ph idx="1"/>
          </p:nvPr>
        </p:nvSpPr>
        <p:spPr>
          <a:xfrm>
            <a:off x="838199" y="2009105"/>
            <a:ext cx="10265229" cy="4167858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tr-TR" dirty="0" smtClean="0">
                <a:latin typeface="Comic Sans MS" pitchFamily="64" charset="0"/>
              </a:rPr>
              <a:t>İşlem hataları, daha çok süreyi iyi kullanmak için hızlı soru çözmeye çalışıldığında ortaya çıkar.</a:t>
            </a:r>
          </a:p>
          <a:p>
            <a:endParaRPr lang="tr-TR" dirty="0" smtClean="0">
              <a:latin typeface="Comic Sans MS" pitchFamily="64" charset="0"/>
            </a:endParaRPr>
          </a:p>
          <a:p>
            <a:pPr>
              <a:buFont typeface="Arial" charset="0"/>
              <a:buChar char="•"/>
            </a:pPr>
            <a:r>
              <a:rPr lang="tr-TR" dirty="0" smtClean="0">
                <a:latin typeface="Comic Sans MS" pitchFamily="64" charset="0"/>
              </a:rPr>
              <a:t>Kafadan işlem yapmak yerine, mümkün olduğunca yazarak soru çözmek…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Başlık"/>
          <p:cNvSpPr>
            <a:spLocks noGrp="1"/>
          </p:cNvSpPr>
          <p:nvPr>
            <p:ph type="title"/>
          </p:nvPr>
        </p:nvSpPr>
        <p:spPr>
          <a:xfrm>
            <a:off x="3696788" y="0"/>
            <a:ext cx="5630091" cy="1568450"/>
          </a:xfrm>
        </p:spPr>
        <p:txBody>
          <a:bodyPr/>
          <a:lstStyle/>
          <a:p>
            <a:r>
              <a:rPr lang="tr-TR" sz="3000" b="1" dirty="0" smtClean="0">
                <a:solidFill>
                  <a:srgbClr val="FF0000"/>
                </a:solidFill>
                <a:latin typeface="Comic Sans MS" pitchFamily="64" charset="0"/>
              </a:rPr>
              <a:t>“Sınav sırasında bir soruya takılırsam?</a:t>
            </a:r>
            <a:endParaRPr lang="tr-TR" sz="3000" dirty="0" smtClean="0">
              <a:solidFill>
                <a:srgbClr val="FF0000"/>
              </a:solidFill>
              <a:latin typeface="Comic Sans MS" pitchFamily="64" charset="0"/>
            </a:endParaRPr>
          </a:p>
        </p:txBody>
      </p:sp>
      <p:sp>
        <p:nvSpPr>
          <p:cNvPr id="13315" name="2 İçerik Yer Tutucusu"/>
          <p:cNvSpPr>
            <a:spLocks noGrp="1"/>
          </p:cNvSpPr>
          <p:nvPr>
            <p:ph idx="1"/>
          </p:nvPr>
        </p:nvSpPr>
        <p:spPr>
          <a:xfrm>
            <a:off x="285751" y="2071689"/>
            <a:ext cx="11294533" cy="4251325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tr-TR" sz="2200" dirty="0" smtClean="0">
                <a:latin typeface="Comic Sans MS" pitchFamily="64" charset="0"/>
              </a:rPr>
              <a:t>Sorular birbirinden bağımsızdır !!!</a:t>
            </a:r>
          </a:p>
          <a:p>
            <a:pPr>
              <a:buFont typeface="Arial" charset="0"/>
              <a:buChar char="•"/>
            </a:pPr>
            <a:endParaRPr lang="tr-TR" sz="2200" dirty="0" smtClean="0">
              <a:latin typeface="Comic Sans MS" pitchFamily="64" charset="0"/>
            </a:endParaRPr>
          </a:p>
          <a:p>
            <a:pPr>
              <a:buFont typeface="Arial" charset="0"/>
              <a:buChar char="•"/>
            </a:pPr>
            <a:r>
              <a:rPr lang="tr-TR" sz="2200" dirty="0" smtClean="0">
                <a:latin typeface="Comic Sans MS" pitchFamily="64" charset="0"/>
              </a:rPr>
              <a:t>Eğer, evde çözdüğünüz testler sırasında </a:t>
            </a:r>
            <a:r>
              <a:rPr lang="tr-TR" sz="2200" dirty="0" smtClean="0">
                <a:latin typeface="Comic Sans MS" pitchFamily="64" charset="0"/>
              </a:rPr>
              <a:t>bir soruya takılmama becerisi kazanabilirseniz</a:t>
            </a:r>
            <a:r>
              <a:rPr lang="tr-TR" sz="2200" dirty="0" smtClean="0">
                <a:latin typeface="Comic Sans MS" pitchFamily="64" charset="0"/>
              </a:rPr>
              <a:t>, sınavda da uygulayabilirsiniz. </a:t>
            </a:r>
            <a:r>
              <a:rPr lang="tr-TR" sz="2200" dirty="0" smtClean="0">
                <a:latin typeface="Comic Sans MS" pitchFamily="64" charset="0"/>
              </a:rPr>
              <a:t>Fakat</a:t>
            </a:r>
            <a:r>
              <a:rPr lang="tr-TR" sz="2200" dirty="0" smtClean="0">
                <a:latin typeface="Comic Sans MS" pitchFamily="64" charset="0"/>
              </a:rPr>
              <a:t> </a:t>
            </a:r>
            <a:r>
              <a:rPr lang="tr-TR" sz="2200" dirty="0" smtClean="0">
                <a:latin typeface="Comic Sans MS" pitchFamily="64" charset="0"/>
              </a:rPr>
              <a:t>evde bir soru </a:t>
            </a:r>
            <a:r>
              <a:rPr lang="tr-TR" sz="2200" dirty="0" smtClean="0">
                <a:latin typeface="Comic Sans MS" pitchFamily="64" charset="0"/>
              </a:rPr>
              <a:t>üzerinde </a:t>
            </a:r>
            <a:r>
              <a:rPr lang="tr-TR" sz="2200" dirty="0" smtClean="0">
                <a:latin typeface="Comic Sans MS" pitchFamily="64" charset="0"/>
              </a:rPr>
              <a:t>5-10 </a:t>
            </a:r>
            <a:r>
              <a:rPr lang="tr-TR" sz="2200" dirty="0" err="1" smtClean="0">
                <a:latin typeface="Comic Sans MS" pitchFamily="64" charset="0"/>
              </a:rPr>
              <a:t>dk</a:t>
            </a:r>
            <a:r>
              <a:rPr lang="tr-TR" sz="2200" dirty="0" smtClean="0">
                <a:latin typeface="Comic Sans MS" pitchFamily="64" charset="0"/>
              </a:rPr>
              <a:t>. uğraşıyorsanız bu beceriyi sınava uyarlamanız mümkün olmayacaktır.. </a:t>
            </a:r>
          </a:p>
          <a:p>
            <a:pPr>
              <a:buFont typeface="Arial" charset="0"/>
              <a:buChar char="•"/>
            </a:pPr>
            <a:endParaRPr lang="tr-TR" sz="2200" dirty="0" smtClean="0">
              <a:latin typeface="Comic Sans MS" pitchFamily="64" charset="0"/>
            </a:endParaRPr>
          </a:p>
          <a:p>
            <a:pPr>
              <a:buFont typeface="Arial" charset="0"/>
              <a:buChar char="•"/>
            </a:pPr>
            <a:r>
              <a:rPr lang="tr-TR" sz="2200" dirty="0" smtClean="0">
                <a:latin typeface="Comic Sans MS" pitchFamily="64" charset="0"/>
              </a:rPr>
              <a:t>Eğer soruyu çok zaman harcayarak </a:t>
            </a:r>
            <a:r>
              <a:rPr lang="tr-TR" sz="2200" dirty="0" smtClean="0">
                <a:latin typeface="Comic Sans MS" pitchFamily="64" charset="0"/>
              </a:rPr>
              <a:t>çözebiliyorsanız</a:t>
            </a:r>
            <a:r>
              <a:rPr lang="tr-TR" sz="2200" dirty="0" smtClean="0">
                <a:latin typeface="Comic Sans MS" pitchFamily="64" charset="0"/>
              </a:rPr>
              <a:t>?</a:t>
            </a:r>
            <a:endParaRPr lang="tr-TR" sz="2200" dirty="0" smtClean="0">
              <a:latin typeface="Comic Sans MS" pitchFamily="64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smtClean="0">
                <a:latin typeface="Comic Sans MS" pitchFamily="64" charset="0"/>
              </a:rPr>
              <a:t>Sorulara nasıl konsantre olabiliriz?</a:t>
            </a:r>
            <a:endParaRPr lang="tr-TR" smtClean="0">
              <a:latin typeface="Comic Sans MS" pitchFamily="64" charset="0"/>
            </a:endParaRPr>
          </a:p>
        </p:txBody>
      </p:sp>
      <p:sp>
        <p:nvSpPr>
          <p:cNvPr id="16387" name="2 İçerik Yer Tutucusu"/>
          <p:cNvSpPr>
            <a:spLocks noGrp="1"/>
          </p:cNvSpPr>
          <p:nvPr>
            <p:ph idx="1"/>
          </p:nvPr>
        </p:nvSpPr>
        <p:spPr>
          <a:xfrm>
            <a:off x="190501" y="1935163"/>
            <a:ext cx="11620500" cy="438785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tr-TR" dirty="0" smtClean="0">
                <a:latin typeface="Comic Sans MS" pitchFamily="64" charset="0"/>
              </a:rPr>
              <a:t>Sınavda, sadece çözdüğünüz soruya odaklanırsınız!</a:t>
            </a:r>
          </a:p>
          <a:p>
            <a:pPr>
              <a:buFont typeface="Arial" charset="0"/>
              <a:buChar char="•"/>
            </a:pPr>
            <a:endParaRPr lang="tr-TR" dirty="0" smtClean="0">
              <a:latin typeface="Comic Sans MS" pitchFamily="64" charset="0"/>
            </a:endParaRPr>
          </a:p>
          <a:p>
            <a:r>
              <a:rPr lang="tr-TR" dirty="0" smtClean="0">
                <a:solidFill>
                  <a:schemeClr val="tx1"/>
                </a:solidFill>
                <a:latin typeface="Comic Sans MS" pitchFamily="64" charset="0"/>
              </a:rPr>
              <a:t>Dikkati toplamanın anahtarı </a:t>
            </a:r>
            <a:r>
              <a:rPr lang="tr-TR" dirty="0" smtClean="0">
                <a:solidFill>
                  <a:srgbClr val="FF0000"/>
                </a:solidFill>
                <a:latin typeface="Comic Sans MS" pitchFamily="64" charset="0"/>
              </a:rPr>
              <a:t>ŞİMDİDE</a:t>
            </a:r>
            <a:r>
              <a:rPr lang="tr-TR" dirty="0" smtClean="0">
                <a:latin typeface="Comic Sans MS" pitchFamily="64" charset="0"/>
              </a:rPr>
              <a:t> olmaktır. Şimdide değilseniz ya geçmiştesinizdir ya da gelecektesinizdir. </a:t>
            </a:r>
          </a:p>
          <a:p>
            <a:endParaRPr lang="tr-TR" dirty="0" smtClean="0">
              <a:latin typeface="Comic Sans MS" pitchFamily="64" charset="0"/>
            </a:endParaRPr>
          </a:p>
          <a:p>
            <a:r>
              <a:rPr lang="tr-TR" dirty="0" smtClean="0">
                <a:latin typeface="Comic Sans MS" pitchFamily="64" charset="0"/>
              </a:rPr>
              <a:t>Sınavda soruları çözerken kendi kendinize “Şimdi 10. sorudayım, şimdi 11. sorudayım” diye telkinde bulunun. Bu sizi çözdüğünüz soruya etkin bir şekilde odaklayacak ve konsantrasyon gücünüzü arttıracaktır.</a:t>
            </a:r>
          </a:p>
          <a:p>
            <a:endParaRPr lang="tr-TR" dirty="0" smtClean="0">
              <a:latin typeface="Comic Sans MS" pitchFamily="64" charset="0"/>
            </a:endParaRPr>
          </a:p>
          <a:p>
            <a:endParaRPr lang="tr-TR" dirty="0" smtClean="0">
              <a:latin typeface="Comic Sans MS" pitchFamily="64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Başlık"/>
          <p:cNvSpPr>
            <a:spLocks noGrp="1"/>
          </p:cNvSpPr>
          <p:nvPr>
            <p:ph type="title"/>
          </p:nvPr>
        </p:nvSpPr>
        <p:spPr>
          <a:xfrm>
            <a:off x="3722914" y="235131"/>
            <a:ext cx="5721531" cy="1323114"/>
          </a:xfrm>
        </p:spPr>
        <p:txBody>
          <a:bodyPr/>
          <a:lstStyle/>
          <a:p>
            <a:r>
              <a:rPr lang="tr-TR" sz="3000" b="1" dirty="0" smtClean="0">
                <a:latin typeface="Comic Sans MS" pitchFamily="64" charset="0"/>
              </a:rPr>
              <a:t>Gözüm hep sorunun şıklarına takılıyor…</a:t>
            </a:r>
            <a:endParaRPr lang="tr-TR" sz="3000" dirty="0" smtClean="0">
              <a:latin typeface="Comic Sans MS" pitchFamily="64" charset="0"/>
            </a:endParaRPr>
          </a:p>
        </p:txBody>
      </p:sp>
      <p:sp>
        <p:nvSpPr>
          <p:cNvPr id="19459" name="2 İçerik Yer Tutucusu"/>
          <p:cNvSpPr>
            <a:spLocks noGrp="1"/>
          </p:cNvSpPr>
          <p:nvPr>
            <p:ph idx="1"/>
          </p:nvPr>
        </p:nvSpPr>
        <p:spPr>
          <a:xfrm>
            <a:off x="609601" y="1972491"/>
            <a:ext cx="10970684" cy="4350522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Comic Sans MS" pitchFamily="64" charset="0"/>
              </a:rPr>
              <a:t>Zihin konsantre olduğu zamanlarda sadece bir noktaya sabitlenir. Hem soruya hem şıklara bakarsınız hem soruyu hem de şıkları tam olarak anlayamazsınız. </a:t>
            </a:r>
          </a:p>
          <a:p>
            <a:endParaRPr lang="tr-TR" dirty="0" smtClean="0">
              <a:latin typeface="Comic Sans MS" pitchFamily="64" charset="0"/>
            </a:endParaRPr>
          </a:p>
          <a:p>
            <a:r>
              <a:rPr lang="tr-TR" dirty="0" smtClean="0">
                <a:latin typeface="Comic Sans MS" pitchFamily="64" charset="0"/>
              </a:rPr>
              <a:t>Bilgi sorularında, dikkatsizlik oranınızı en aza indiren en etkin yöntem, okurken, şıkları eliniz ile kapatmaktır. O zaman isteseniz de gözünüz şıklara kaymaz. </a:t>
            </a:r>
            <a:r>
              <a:rPr lang="tr-TR" dirty="0" smtClean="0">
                <a:latin typeface="Comic Sans MS" pitchFamily="64" charset="0"/>
                <a:sym typeface="Wingdings" pitchFamily="2" charset="2"/>
              </a:rPr>
              <a:t></a:t>
            </a:r>
            <a:endParaRPr lang="tr-TR" dirty="0" smtClean="0">
              <a:latin typeface="Comic Sans MS" pitchFamily="64" charset="0"/>
            </a:endParaRPr>
          </a:p>
          <a:p>
            <a:endParaRPr lang="tr-TR" dirty="0" smtClean="0">
              <a:latin typeface="Comic Sans MS" pitchFamily="64" charset="0"/>
            </a:endParaRPr>
          </a:p>
          <a:p>
            <a:r>
              <a:rPr lang="tr-TR" dirty="0" smtClean="0">
                <a:latin typeface="Comic Sans MS" pitchFamily="64" charset="0"/>
              </a:rPr>
              <a:t>Bir soru son şıkta biter…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latin typeface="Comic Sans MS" pitchFamily="64" charset="0"/>
              </a:rPr>
              <a:t>Sorulara ya fazla anlam yüklersem?</a:t>
            </a:r>
          </a:p>
        </p:txBody>
      </p:sp>
      <p:sp>
        <p:nvSpPr>
          <p:cNvPr id="24579" name="2 İçerik Yer Tutucusu"/>
          <p:cNvSpPr>
            <a:spLocks noGrp="1"/>
          </p:cNvSpPr>
          <p:nvPr>
            <p:ph idx="1"/>
          </p:nvPr>
        </p:nvSpPr>
        <p:spPr>
          <a:xfrm>
            <a:off x="609601" y="2214563"/>
            <a:ext cx="10970684" cy="4108450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Comic Sans MS" pitchFamily="64" charset="0"/>
              </a:rPr>
              <a:t>Soruları çözerken sorunun ne istediği önemlidir.</a:t>
            </a:r>
            <a:br>
              <a:rPr lang="tr-TR" dirty="0" smtClean="0">
                <a:latin typeface="Comic Sans MS" pitchFamily="64" charset="0"/>
              </a:rPr>
            </a:br>
            <a:r>
              <a:rPr lang="tr-TR" dirty="0" smtClean="0">
                <a:latin typeface="Comic Sans MS" pitchFamily="64" charset="0"/>
              </a:rPr>
              <a:t>Siz “</a:t>
            </a:r>
            <a:r>
              <a:rPr lang="tr-TR" b="1" dirty="0" smtClean="0">
                <a:latin typeface="Comic Sans MS" pitchFamily="64" charset="0"/>
              </a:rPr>
              <a:t>Soruda bir hinlik var mı acaba</a:t>
            </a:r>
            <a:r>
              <a:rPr lang="tr-TR" dirty="0" smtClean="0">
                <a:latin typeface="Comic Sans MS" pitchFamily="64" charset="0"/>
              </a:rPr>
              <a:t>” diye düşündüğünüzde sorunun sizden istemediği bir mantığa kaymaya başlarsınız.</a:t>
            </a:r>
          </a:p>
          <a:p>
            <a:endParaRPr lang="tr-TR" dirty="0" smtClean="0">
              <a:latin typeface="Comic Sans MS" pitchFamily="64" charset="0"/>
            </a:endParaRPr>
          </a:p>
          <a:p>
            <a:r>
              <a:rPr lang="tr-TR" dirty="0" smtClean="0">
                <a:latin typeface="Comic Sans MS" pitchFamily="64" charset="0"/>
              </a:rPr>
              <a:t>Sorulara önce düz, basit bir mantıkla yaklaşın ve sorunun sizden ne istediğine yoğunlaşın.</a:t>
            </a:r>
          </a:p>
          <a:p>
            <a:pPr>
              <a:buNone/>
            </a:pPr>
            <a:endParaRPr lang="tr-TR" dirty="0" smtClean="0">
              <a:latin typeface="Comic Sans MS" pitchFamily="64" charset="0"/>
            </a:endParaRPr>
          </a:p>
          <a:p>
            <a:r>
              <a:rPr lang="tr-TR" dirty="0" smtClean="0">
                <a:solidFill>
                  <a:srgbClr val="FF0000"/>
                </a:solidFill>
                <a:latin typeface="Comic Sans MS" pitchFamily="64" charset="0"/>
              </a:rPr>
              <a:t>Sizin soruyu nasıl anlamak istediğiniz değil, sorunun sizden ne istediği önemlidir. </a:t>
            </a:r>
            <a:endParaRPr lang="tr-TR" dirty="0" smtClean="0">
              <a:latin typeface="Comic Sans MS" pitchFamily="64" charset="0"/>
            </a:endParaRPr>
          </a:p>
          <a:p>
            <a:endParaRPr lang="tr-TR" dirty="0" smtClean="0">
              <a:latin typeface="Comic Sans MS" pitchFamily="64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b="1" dirty="0" smtClean="0">
                <a:latin typeface="Comic Sans MS" pitchFamily="64" charset="0"/>
              </a:rPr>
              <a:t>Neleri unutmamalıyım?</a:t>
            </a:r>
            <a:endParaRPr lang="tr-TR" sz="4000" dirty="0" smtClean="0">
              <a:latin typeface="Comic Sans MS" pitchFamily="64" charset="0"/>
            </a:endParaRPr>
          </a:p>
        </p:txBody>
      </p:sp>
      <p:sp>
        <p:nvSpPr>
          <p:cNvPr id="22531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latin typeface="Comic Sans MS" pitchFamily="64" charset="0"/>
              </a:rPr>
              <a:t>Sorulardaki önemli bilgilerin altını çizerseniz görsel dikkatinizden kaçan bilgiler dokunsal dikkatinizden kaçmaz…</a:t>
            </a:r>
          </a:p>
          <a:p>
            <a:endParaRPr lang="tr-TR" dirty="0" smtClean="0">
              <a:latin typeface="Comic Sans MS" pitchFamily="64" charset="0"/>
            </a:endParaRPr>
          </a:p>
          <a:p>
            <a:r>
              <a:rPr lang="tr-TR" b="1" dirty="0" smtClean="0">
                <a:latin typeface="Comic Sans MS" pitchFamily="64" charset="0"/>
              </a:rPr>
              <a:t>Uzun paragraf sorularını nasıl okumalı?</a:t>
            </a:r>
            <a:br>
              <a:rPr lang="tr-TR" b="1" dirty="0" smtClean="0">
                <a:latin typeface="Comic Sans MS" pitchFamily="64" charset="0"/>
              </a:rPr>
            </a:br>
            <a:r>
              <a:rPr lang="tr-TR" dirty="0" smtClean="0">
                <a:latin typeface="Comic Sans MS" pitchFamily="64" charset="0"/>
              </a:rPr>
              <a:t>Bu soruları önce soru bölümünden başlayarak okuyun. </a:t>
            </a:r>
          </a:p>
          <a:p>
            <a:endParaRPr lang="tr-TR" dirty="0" smtClean="0">
              <a:latin typeface="Comic Sans MS" pitchFamily="64" charset="0"/>
            </a:endParaRPr>
          </a:p>
          <a:p>
            <a:r>
              <a:rPr lang="tr-TR" b="1" dirty="0" smtClean="0">
                <a:latin typeface="Comic Sans MS" pitchFamily="64" charset="0"/>
              </a:rPr>
              <a:t>A ve B şıklarına dikkat!</a:t>
            </a:r>
            <a:br>
              <a:rPr lang="tr-TR" b="1" dirty="0" smtClean="0">
                <a:latin typeface="Comic Sans MS" pitchFamily="64" charset="0"/>
              </a:rPr>
            </a:br>
            <a:r>
              <a:rPr lang="tr-TR" dirty="0" smtClean="0">
                <a:latin typeface="Comic Sans MS" pitchFamily="64" charset="0"/>
              </a:rPr>
              <a:t>Özellikle çeldirici cevaplar bu sıklarda gizlidir bu nedenle bu şıklarda daha dikkatli olun.</a:t>
            </a:r>
          </a:p>
          <a:p>
            <a:endParaRPr lang="tr-TR" dirty="0" smtClean="0">
              <a:latin typeface="Comic Sans MS" pitchFamily="64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609600" y="2000251"/>
            <a:ext cx="10972800" cy="4500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71463" indent="-271463">
              <a:spcBef>
                <a:spcPts val="600"/>
              </a:spcBef>
              <a:buClr>
                <a:srgbClr val="C32D2E"/>
              </a:buClr>
              <a:buSzPct val="95000"/>
              <a:buFont typeface="Wingdings 2" pitchFamily="16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tr-TR" sz="2400" dirty="0">
                <a:solidFill>
                  <a:srgbClr val="000000"/>
                </a:solidFill>
                <a:latin typeface="Comic Sans MS" pitchFamily="64" charset="0"/>
              </a:rPr>
              <a:t>Bir bölüme başlamadan önce, o bölümü hızla gözden geçirin. </a:t>
            </a:r>
          </a:p>
          <a:p>
            <a:pPr marL="271463" indent="-271463">
              <a:spcBef>
                <a:spcPts val="600"/>
              </a:spcBef>
              <a:buClr>
                <a:srgbClr val="C32D2E"/>
              </a:buClr>
              <a:buSzPct val="95000"/>
              <a:buFont typeface="Wingdings 2" pitchFamily="16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tr-TR" sz="2400" dirty="0" smtClean="0">
                <a:solidFill>
                  <a:srgbClr val="000000"/>
                </a:solidFill>
                <a:latin typeface="Comic Sans MS" pitchFamily="64" charset="0"/>
              </a:rPr>
              <a:t>Bir </a:t>
            </a:r>
            <a:r>
              <a:rPr lang="tr-TR" sz="2400" dirty="0">
                <a:solidFill>
                  <a:srgbClr val="000000"/>
                </a:solidFill>
                <a:latin typeface="Comic Sans MS" pitchFamily="64" charset="0"/>
              </a:rPr>
              <a:t>soruda belli bir süre geçtiği halde çözüme ulaşamazsanız o soruyu bırakın. </a:t>
            </a:r>
          </a:p>
          <a:p>
            <a:pPr marL="271463" indent="-271463">
              <a:spcBef>
                <a:spcPts val="600"/>
              </a:spcBef>
              <a:buClr>
                <a:srgbClr val="C32D2E"/>
              </a:buClr>
              <a:buSzPct val="95000"/>
              <a:buFont typeface="Wingdings 2" pitchFamily="16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tr-TR" sz="2400" dirty="0" smtClean="0">
                <a:solidFill>
                  <a:srgbClr val="000000"/>
                </a:solidFill>
                <a:latin typeface="Comic Sans MS" pitchFamily="64" charset="0"/>
              </a:rPr>
              <a:t>Herhangi </a:t>
            </a:r>
            <a:r>
              <a:rPr lang="tr-TR" sz="2400" dirty="0">
                <a:solidFill>
                  <a:srgbClr val="000000"/>
                </a:solidFill>
                <a:latin typeface="Comic Sans MS" pitchFamily="64" charset="0"/>
              </a:rPr>
              <a:t>bir soruyu üzerinde zaman harcamak gerektiği ve karışık gözüktüğü için otomatik olarak atlamayın. </a:t>
            </a:r>
            <a:endParaRPr lang="tr-TR" sz="2400" dirty="0" smtClean="0">
              <a:solidFill>
                <a:srgbClr val="000000"/>
              </a:solidFill>
              <a:latin typeface="Comic Sans MS" pitchFamily="64" charset="0"/>
            </a:endParaRPr>
          </a:p>
          <a:p>
            <a:pPr marL="271463" indent="-271463">
              <a:spcBef>
                <a:spcPts val="600"/>
              </a:spcBef>
              <a:buClr>
                <a:srgbClr val="C32D2E"/>
              </a:buClr>
              <a:buSzPct val="95000"/>
              <a:buFont typeface="Wingdings 2" pitchFamily="16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tr-TR" sz="2400" dirty="0" smtClean="0">
                <a:solidFill>
                  <a:srgbClr val="000000"/>
                </a:solidFill>
                <a:latin typeface="Comic Sans MS" pitchFamily="64" charset="0"/>
              </a:rPr>
              <a:t>Testlerde yalnızca bir doğru seçenek vardır. </a:t>
            </a:r>
          </a:p>
          <a:p>
            <a:pPr marL="271463" indent="-271463">
              <a:spcBef>
                <a:spcPts val="600"/>
              </a:spcBef>
              <a:buClr>
                <a:srgbClr val="C32D2E"/>
              </a:buClr>
              <a:buSzPct val="95000"/>
              <a:buFont typeface="Wingdings 2" pitchFamily="16" charset="2"/>
              <a:buChar char="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</a:pPr>
            <a:r>
              <a:rPr lang="tr-TR" sz="2400" dirty="0" smtClean="0">
                <a:solidFill>
                  <a:srgbClr val="000000"/>
                </a:solidFill>
                <a:latin typeface="Comic Sans MS" pitchFamily="64" charset="0"/>
              </a:rPr>
              <a:t>Özel bir kodlama sistemi geliştirerek soru kitapçığı üzerinde işaretleyin. </a:t>
            </a:r>
          </a:p>
          <a:p>
            <a:pPr marL="271463" indent="-271463">
              <a:spcBef>
                <a:spcPts val="600"/>
              </a:spcBef>
              <a:buClr>
                <a:srgbClr val="C32D2E"/>
              </a:buClr>
              <a:buSzPct val="95000"/>
              <a:buFont typeface="Wingdings 2" pitchFamily="16" charset="2"/>
              <a:buChar char="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</a:pPr>
            <a:r>
              <a:rPr lang="tr-TR" sz="2400" dirty="0" smtClean="0">
                <a:solidFill>
                  <a:srgbClr val="000000"/>
                </a:solidFill>
                <a:latin typeface="Comic Sans MS" pitchFamily="64" charset="0"/>
              </a:rPr>
              <a:t>Bazı sorular çok zor olabilir. Bütün soruları doğru cevaplama beklentisi içerisinde olmayın.</a:t>
            </a:r>
          </a:p>
          <a:p>
            <a:pPr marL="271463" indent="-271463">
              <a:spcBef>
                <a:spcPts val="600"/>
              </a:spcBef>
              <a:buClr>
                <a:srgbClr val="C32D2E"/>
              </a:buClr>
              <a:buSzPct val="95000"/>
              <a:buFont typeface="Wingdings 2" pitchFamily="16" charset="2"/>
              <a:buChar char="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</a:pPr>
            <a:r>
              <a:rPr lang="tr-TR" sz="2400" dirty="0" smtClean="0">
                <a:solidFill>
                  <a:srgbClr val="000000"/>
                </a:solidFill>
                <a:latin typeface="Comic Sans MS" pitchFamily="64" charset="0"/>
              </a:rPr>
              <a:t>Zamanınızı TURLAMA yapabilecek şekilde düzenleyin.</a:t>
            </a:r>
          </a:p>
          <a:p>
            <a:pPr marL="271463" indent="-271463">
              <a:spcBef>
                <a:spcPts val="600"/>
              </a:spcBef>
              <a:buClr>
                <a:srgbClr val="C32D2E"/>
              </a:buClr>
              <a:buSzPct val="95000"/>
              <a:buFont typeface="Wingdings 2" pitchFamily="16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tr-TR" sz="2400" dirty="0" smtClean="0">
              <a:solidFill>
                <a:srgbClr val="000000"/>
              </a:solidFill>
              <a:latin typeface="Comic Sans MS" pitchFamily="64" charset="0"/>
            </a:endParaRPr>
          </a:p>
          <a:p>
            <a:pPr marL="271463" indent="-271463">
              <a:spcBef>
                <a:spcPts val="600"/>
              </a:spcBef>
              <a:buClr>
                <a:srgbClr val="C32D2E"/>
              </a:buClr>
              <a:buSzPct val="95000"/>
              <a:buFont typeface="Wingdings 2" pitchFamily="16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tr-TR" sz="2400" dirty="0">
              <a:solidFill>
                <a:srgbClr val="000000"/>
              </a:solidFill>
              <a:latin typeface="Comic Sans MS" pitchFamily="64" charset="0"/>
            </a:endParaRPr>
          </a:p>
          <a:p>
            <a:pPr marL="271463" indent="-271463">
              <a:spcBef>
                <a:spcPts val="60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tr-TR" sz="2400" dirty="0">
              <a:solidFill>
                <a:srgbClr val="000000"/>
              </a:solidFill>
              <a:latin typeface="Comic Sans MS" pitchFamily="64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0566400" y="6356351"/>
            <a:ext cx="10160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892F7E0-1DEB-4AD2-9E53-8CEEA98A78A2}" type="slidenum">
              <a:rPr lang="tr-TR" sz="1200">
                <a:solidFill>
                  <a:srgbClr val="4B251A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16</a:t>
            </a:fld>
            <a:endParaRPr lang="tr-TR" sz="1200">
              <a:solidFill>
                <a:srgbClr val="4B251A"/>
              </a:solidFill>
            </a:endParaRPr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3863661" y="197700"/>
            <a:ext cx="5280339" cy="1334886"/>
          </a:xfrm>
          <a:prstGeom prst="rect">
            <a:avLst/>
          </a:prstGeom>
          <a:solidFill>
            <a:schemeClr val="bg1">
              <a:alpha val="52000"/>
            </a:schemeClr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4" charset="0"/>
                <a:ea typeface="+mj-ea"/>
                <a:cs typeface="Times New Roman" pitchFamily="18" charset="0"/>
              </a:rPr>
              <a:t>Neleri unutmamalıyım?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Comic Sans MS" pitchFamily="66" charset="0"/>
              </a:rPr>
              <a:t>Ya her şeyi unutursam?</a:t>
            </a:r>
            <a:endParaRPr lang="tr-TR" dirty="0"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75" y="1969569"/>
            <a:ext cx="8139767" cy="4888431"/>
          </a:xfrm>
        </p:spPr>
        <p:txBody>
          <a:bodyPr>
            <a:normAutofit fontScale="70000" lnSpcReduction="20000"/>
          </a:bodyPr>
          <a:lstStyle/>
          <a:p>
            <a:r>
              <a:rPr lang="tr-TR" dirty="0" smtClean="0">
                <a:latin typeface="Comic Sans MS" pitchFamily="66" charset="0"/>
              </a:rPr>
              <a:t>Bizler </a:t>
            </a:r>
            <a:r>
              <a:rPr lang="tr-TR" dirty="0" err="1" smtClean="0">
                <a:latin typeface="Comic Sans MS" pitchFamily="66" charset="0"/>
              </a:rPr>
              <a:t>frontal</a:t>
            </a:r>
            <a:r>
              <a:rPr lang="tr-TR" dirty="0" smtClean="0">
                <a:latin typeface="Comic Sans MS" pitchFamily="66" charset="0"/>
              </a:rPr>
              <a:t> korteks sayesinde düşünüyor, planlar yapabiliyor, davranışlarımızın sonuçlarını tahmin edebiliyor ve olayları muhakeme edebiliyoruz. </a:t>
            </a:r>
          </a:p>
          <a:p>
            <a:endParaRPr lang="tr-TR" dirty="0" smtClean="0">
              <a:latin typeface="Comic Sans MS" pitchFamily="66" charset="0"/>
            </a:endParaRPr>
          </a:p>
          <a:p>
            <a:r>
              <a:rPr lang="tr-TR" dirty="0" err="1" smtClean="0">
                <a:latin typeface="Comic Sans MS" pitchFamily="66" charset="0"/>
              </a:rPr>
              <a:t>Korkteksin</a:t>
            </a:r>
            <a:r>
              <a:rPr lang="tr-TR" dirty="0" smtClean="0">
                <a:latin typeface="Comic Sans MS" pitchFamily="66" charset="0"/>
              </a:rPr>
              <a:t> ilgili bölümleri sayesinde </a:t>
            </a:r>
            <a:r>
              <a:rPr lang="tr-TR" dirty="0" err="1" smtClean="0">
                <a:latin typeface="Comic Sans MS" pitchFamily="66" charset="0"/>
              </a:rPr>
              <a:t>amigdalaya</a:t>
            </a:r>
            <a:r>
              <a:rPr lang="tr-TR" dirty="0" smtClean="0">
                <a:latin typeface="Comic Sans MS" pitchFamily="66" charset="0"/>
              </a:rPr>
              <a:t> giden uzun ve yavaş yolu kullanabiliyoruz. </a:t>
            </a:r>
          </a:p>
          <a:p>
            <a:endParaRPr lang="tr-TR" dirty="0" smtClean="0">
              <a:latin typeface="Comic Sans MS" pitchFamily="66" charset="0"/>
            </a:endParaRPr>
          </a:p>
          <a:p>
            <a:r>
              <a:rPr lang="tr-TR" dirty="0" err="1" smtClean="0">
                <a:latin typeface="Comic Sans MS" pitchFamily="66" charset="0"/>
              </a:rPr>
              <a:t>Amigdala</a:t>
            </a:r>
            <a:r>
              <a:rPr lang="tr-TR" dirty="0" smtClean="0">
                <a:latin typeface="Comic Sans MS" pitchFamily="66" charset="0"/>
              </a:rPr>
              <a:t> doğuştan hazırdır. </a:t>
            </a:r>
            <a:r>
              <a:rPr lang="tr-TR" dirty="0" err="1" smtClean="0">
                <a:latin typeface="Comic Sans MS" pitchFamily="66" charset="0"/>
              </a:rPr>
              <a:t>Frontal</a:t>
            </a:r>
            <a:r>
              <a:rPr lang="tr-TR" dirty="0" smtClean="0">
                <a:latin typeface="Comic Sans MS" pitchFamily="66" charset="0"/>
              </a:rPr>
              <a:t> korteks ise doğumdan sonra da gelişmeye devam eder ve nasıl gelişeceği biraz da bizim elimizdedir.</a:t>
            </a:r>
          </a:p>
          <a:p>
            <a:endParaRPr lang="tr-TR" dirty="0" smtClean="0">
              <a:latin typeface="Comic Sans MS" pitchFamily="66" charset="0"/>
            </a:endParaRPr>
          </a:p>
          <a:p>
            <a:r>
              <a:rPr lang="tr-TR" dirty="0" smtClean="0">
                <a:latin typeface="Comic Sans MS" pitchFamily="66" charset="0"/>
              </a:rPr>
              <a:t>Çevremizdeki dünyayı anlamamızı ve anlamlandırmamızı sağlayan bu beyin bölgesi dünyayı yorumlama şeklimize göre belli bir yorum kalıbına daha yatkın hale gelebilir. Her şeyi unutacağımı düşünürsem her şeyi unuttuğuma inanmamı sağlayabilir </a:t>
            </a:r>
            <a:r>
              <a:rPr lang="tr-TR" dirty="0" smtClean="0">
                <a:latin typeface="Comic Sans MS" pitchFamily="66" charset="0"/>
                <a:sym typeface="Wingdings" pitchFamily="2" charset="2"/>
              </a:rPr>
              <a:t> </a:t>
            </a:r>
          </a:p>
          <a:p>
            <a:endParaRPr lang="tr-TR" dirty="0" smtClean="0">
              <a:latin typeface="Comic Sans MS" pitchFamily="66" charset="0"/>
              <a:sym typeface="Wingdings" pitchFamily="2" charset="2"/>
            </a:endParaRPr>
          </a:p>
          <a:p>
            <a:r>
              <a:rPr lang="tr-TR" dirty="0" smtClean="0">
                <a:latin typeface="Comic Sans MS" pitchFamily="66" charset="0"/>
                <a:sym typeface="Wingdings" pitchFamily="2" charset="2"/>
              </a:rPr>
              <a:t>Uzun yolu sınavda kullanabilmek için…</a:t>
            </a:r>
            <a:endParaRPr lang="tr-TR" dirty="0">
              <a:latin typeface="Comic Sans MS" pitchFamily="66" charset="0"/>
            </a:endParaRPr>
          </a:p>
        </p:txBody>
      </p:sp>
      <p:pic>
        <p:nvPicPr>
          <p:cNvPr id="4" name="3 Resim" descr="pRq8rq4ndL3l6HSe-6362474910781560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34103" y="1917123"/>
            <a:ext cx="3694936" cy="3029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Comic Sans MS" pitchFamily="66" charset="0"/>
              </a:rPr>
              <a:t>Zihinsel Antrenman işe yarar mı?</a:t>
            </a:r>
            <a:endParaRPr lang="tr-TR" dirty="0"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48193" y="1750423"/>
            <a:ext cx="11403875" cy="4426540"/>
          </a:xfrm>
        </p:spPr>
        <p:txBody>
          <a:bodyPr>
            <a:noAutofit/>
          </a:bodyPr>
          <a:lstStyle/>
          <a:p>
            <a:r>
              <a:rPr lang="tr-TR" sz="2000" dirty="0" smtClean="0">
                <a:latin typeface="Comic Sans MS" pitchFamily="66" charset="0"/>
              </a:rPr>
              <a:t>Eski bir NASA araştırmacısı olan Dr. Charles A.Garfield; dünya sıralamasındaki bir Sovyet atletizm </a:t>
            </a:r>
            <a:r>
              <a:rPr lang="tr-TR" sz="2000" dirty="0" smtClean="0">
                <a:latin typeface="Comic Sans MS" pitchFamily="66" charset="0"/>
              </a:rPr>
              <a:t>takımını </a:t>
            </a:r>
            <a:r>
              <a:rPr lang="tr-TR" sz="2000" dirty="0" smtClean="0">
                <a:latin typeface="Comic Sans MS" pitchFamily="66" charset="0"/>
              </a:rPr>
              <a:t>dört gruba </a:t>
            </a:r>
            <a:r>
              <a:rPr lang="tr-TR" sz="2000" dirty="0" smtClean="0">
                <a:latin typeface="Comic Sans MS" pitchFamily="66" charset="0"/>
              </a:rPr>
              <a:t>ayırmıştır: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dirty="0" smtClean="0">
                <a:latin typeface="Comic Sans MS" pitchFamily="66" charset="0"/>
              </a:rPr>
              <a:t>Grup %100 fiziksel antrenman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dirty="0" smtClean="0">
                <a:latin typeface="Comic Sans MS" pitchFamily="66" charset="0"/>
              </a:rPr>
              <a:t>Grup %75</a:t>
            </a:r>
            <a:r>
              <a:rPr lang="tr-TR" sz="2000" dirty="0" smtClean="0">
                <a:latin typeface="Comic Sans MS" pitchFamily="66" charset="0"/>
              </a:rPr>
              <a:t> fiziksel antrenman + %25 </a:t>
            </a:r>
            <a:r>
              <a:rPr lang="tr-TR" sz="2000" dirty="0" err="1" smtClean="0">
                <a:latin typeface="Comic Sans MS" pitchFamily="66" charset="0"/>
              </a:rPr>
              <a:t>mental</a:t>
            </a:r>
            <a:r>
              <a:rPr lang="tr-TR" sz="2000" dirty="0" smtClean="0">
                <a:latin typeface="Comic Sans MS" pitchFamily="66" charset="0"/>
              </a:rPr>
              <a:t> antrenman</a:t>
            </a:r>
            <a:endParaRPr lang="tr-TR" sz="2000" dirty="0" smtClean="0">
              <a:latin typeface="Comic Sans MS" pitchFamily="66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tr-TR" sz="2000" dirty="0" smtClean="0">
                <a:latin typeface="Comic Sans MS" pitchFamily="66" charset="0"/>
              </a:rPr>
              <a:t>Grup %50 </a:t>
            </a:r>
            <a:r>
              <a:rPr lang="tr-TR" sz="2000" dirty="0" smtClean="0">
                <a:latin typeface="Comic Sans MS" pitchFamily="66" charset="0"/>
              </a:rPr>
              <a:t>fiziksel antrenman + </a:t>
            </a:r>
            <a:r>
              <a:rPr lang="tr-TR" sz="2000" dirty="0" smtClean="0">
                <a:latin typeface="Comic Sans MS" pitchFamily="66" charset="0"/>
              </a:rPr>
              <a:t>%50 </a:t>
            </a:r>
            <a:r>
              <a:rPr lang="tr-TR" sz="2000" dirty="0" err="1" smtClean="0">
                <a:latin typeface="Comic Sans MS" pitchFamily="66" charset="0"/>
              </a:rPr>
              <a:t>mental</a:t>
            </a:r>
            <a:r>
              <a:rPr lang="tr-TR" sz="2000" dirty="0" smtClean="0">
                <a:latin typeface="Comic Sans MS" pitchFamily="66" charset="0"/>
              </a:rPr>
              <a:t> </a:t>
            </a:r>
            <a:r>
              <a:rPr lang="tr-TR" sz="2000" dirty="0" smtClean="0">
                <a:latin typeface="Comic Sans MS" pitchFamily="66" charset="0"/>
              </a:rPr>
              <a:t>antrenman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dirty="0" smtClean="0">
                <a:latin typeface="Comic Sans MS" pitchFamily="66" charset="0"/>
              </a:rPr>
              <a:t>Grup </a:t>
            </a:r>
            <a:r>
              <a:rPr lang="tr-TR" sz="2000" dirty="0" smtClean="0">
                <a:latin typeface="Comic Sans MS" pitchFamily="66" charset="0"/>
              </a:rPr>
              <a:t>%25 </a:t>
            </a:r>
            <a:r>
              <a:rPr lang="tr-TR" sz="2000" dirty="0" smtClean="0">
                <a:latin typeface="Comic Sans MS" pitchFamily="66" charset="0"/>
              </a:rPr>
              <a:t>fiziksel antrenman + </a:t>
            </a:r>
            <a:r>
              <a:rPr lang="tr-TR" sz="2000" dirty="0" smtClean="0">
                <a:latin typeface="Comic Sans MS" pitchFamily="66" charset="0"/>
              </a:rPr>
              <a:t>%75 </a:t>
            </a:r>
            <a:r>
              <a:rPr lang="tr-TR" sz="2000" dirty="0" err="1" smtClean="0">
                <a:latin typeface="Comic Sans MS" pitchFamily="66" charset="0"/>
              </a:rPr>
              <a:t>mental</a:t>
            </a:r>
            <a:r>
              <a:rPr lang="tr-TR" sz="2000" dirty="0" smtClean="0">
                <a:latin typeface="Comic Sans MS" pitchFamily="66" charset="0"/>
              </a:rPr>
              <a:t> antrenman</a:t>
            </a:r>
          </a:p>
          <a:p>
            <a:pPr marL="457200" indent="-457200">
              <a:buNone/>
            </a:pPr>
            <a:endParaRPr lang="tr-TR" sz="2000" dirty="0" smtClean="0">
              <a:latin typeface="Comic Sans MS" pitchFamily="66" charset="0"/>
            </a:endParaRPr>
          </a:p>
          <a:p>
            <a:r>
              <a:rPr lang="tr-TR" sz="2000" dirty="0" smtClean="0">
                <a:latin typeface="Comic Sans MS" pitchFamily="66" charset="0"/>
              </a:rPr>
              <a:t>Avusturyalı </a:t>
            </a:r>
            <a:r>
              <a:rPr lang="tr-TR" sz="2000" dirty="0" smtClean="0">
                <a:latin typeface="Comic Sans MS" pitchFamily="66" charset="0"/>
              </a:rPr>
              <a:t>psikolog Alan </a:t>
            </a:r>
            <a:r>
              <a:rPr lang="tr-TR" sz="2000" dirty="0" err="1" smtClean="0">
                <a:latin typeface="Comic Sans MS" pitchFamily="66" charset="0"/>
              </a:rPr>
              <a:t>Richardson</a:t>
            </a:r>
            <a:r>
              <a:rPr lang="tr-TR" sz="2000" dirty="0" smtClean="0">
                <a:latin typeface="Comic Sans MS" pitchFamily="66" charset="0"/>
              </a:rPr>
              <a:t>, basketbol oyuncularıyla yaptığı çalışmalarda üç ayrı grup basketbol oyuncusunun serbest atış yeteneğini incelemiş, sonra ilk gruba günde yirmi dakika serbest atış çalışması yapmasını söylemiştir. İkinci gruptan hiçbir çalışma yapmamasını isteyen </a:t>
            </a:r>
            <a:r>
              <a:rPr lang="tr-TR" sz="2000" dirty="0" err="1" smtClean="0">
                <a:latin typeface="Comic Sans MS" pitchFamily="66" charset="0"/>
              </a:rPr>
              <a:t>Richardson</a:t>
            </a:r>
            <a:r>
              <a:rPr lang="tr-TR" sz="2000" dirty="0" smtClean="0">
                <a:latin typeface="Comic Sans MS" pitchFamily="66" charset="0"/>
              </a:rPr>
              <a:t>, üçüncü gruptan da, günde yirmi dakika boyunca, kusursuz serbest atışlar yaptıklarını düşünmelerini istemiştir. </a:t>
            </a:r>
            <a:r>
              <a:rPr lang="tr-TR" sz="2000" dirty="0" err="1" smtClean="0">
                <a:latin typeface="Comic Sans MS" pitchFamily="66" charset="0"/>
              </a:rPr>
              <a:t>Richardson'ın</a:t>
            </a:r>
            <a:r>
              <a:rPr lang="tr-TR" sz="2000" dirty="0" smtClean="0">
                <a:latin typeface="Comic Sans MS" pitchFamily="66" charset="0"/>
              </a:rPr>
              <a:t> elde ettiği sonuçlara göre, hiçbir şey yapmayan grup - doğal olarak hiçbir gelişme göstermemiştir. </a:t>
            </a:r>
            <a:r>
              <a:rPr lang="tr-TR" sz="2000" dirty="0" err="1" smtClean="0">
                <a:latin typeface="Comic Sans MS" pitchFamily="66" charset="0"/>
              </a:rPr>
              <a:t>Ilk</a:t>
            </a:r>
            <a:r>
              <a:rPr lang="tr-TR" sz="2000" dirty="0" smtClean="0">
                <a:latin typeface="Comic Sans MS" pitchFamily="66" charset="0"/>
              </a:rPr>
              <a:t> grup % 24'lük bir gelişme göstermiş ama üçüncü grup yalnızca imgeleme gücüyle % 23'lük gelişme göstermiştir ki; bu hemen hemen antrenman yapan grubun başarısıyla eşdeğerdedir.</a:t>
            </a:r>
          </a:p>
          <a:p>
            <a:endParaRPr lang="tr-TR" sz="20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" descr="uyk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99617" y="3556751"/>
            <a:ext cx="4064028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675" name="1 Başlık"/>
          <p:cNvSpPr>
            <a:spLocks noGrp="1"/>
          </p:cNvSpPr>
          <p:nvPr>
            <p:ph type="title"/>
          </p:nvPr>
        </p:nvSpPr>
        <p:spPr>
          <a:xfrm>
            <a:off x="4167050" y="323305"/>
            <a:ext cx="4598127" cy="1068388"/>
          </a:xfrm>
        </p:spPr>
        <p:txBody>
          <a:bodyPr/>
          <a:lstStyle/>
          <a:p>
            <a:r>
              <a:rPr lang="tr-TR" dirty="0" smtClean="0">
                <a:latin typeface="Comic Sans MS" pitchFamily="64" charset="0"/>
              </a:rPr>
              <a:t>Uyku…</a:t>
            </a:r>
          </a:p>
        </p:txBody>
      </p:sp>
      <p:sp>
        <p:nvSpPr>
          <p:cNvPr id="28676" name="2 İçerik Yer Tutucusu"/>
          <p:cNvSpPr>
            <a:spLocks noGrp="1"/>
          </p:cNvSpPr>
          <p:nvPr>
            <p:ph idx="1"/>
          </p:nvPr>
        </p:nvSpPr>
        <p:spPr>
          <a:xfrm>
            <a:off x="285751" y="1857375"/>
            <a:ext cx="10970683" cy="4778556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tr-TR" sz="2200" dirty="0" smtClean="0">
                <a:latin typeface="Comic Sans MS" pitchFamily="64" charset="0"/>
              </a:rPr>
              <a:t>Nasılsa uyanırım!</a:t>
            </a:r>
          </a:p>
          <a:p>
            <a:pPr>
              <a:buFont typeface="Arial" charset="0"/>
              <a:buChar char="•"/>
            </a:pPr>
            <a:endParaRPr lang="tr-TR" sz="2200" dirty="0" smtClean="0">
              <a:latin typeface="Comic Sans MS" pitchFamily="64" charset="0"/>
            </a:endParaRPr>
          </a:p>
          <a:p>
            <a:pPr>
              <a:buFont typeface="Arial" charset="0"/>
              <a:buChar char="•"/>
            </a:pPr>
            <a:r>
              <a:rPr lang="tr-TR" sz="2200" dirty="0" smtClean="0">
                <a:latin typeface="Comic Sans MS" pitchFamily="64" charset="0"/>
              </a:rPr>
              <a:t>Sınavdan önceki hafta biyolojik  saatinizi ayarlamanız uygun olur. </a:t>
            </a:r>
          </a:p>
          <a:p>
            <a:pPr>
              <a:buFont typeface="Arial" charset="0"/>
              <a:buChar char="•"/>
            </a:pPr>
            <a:endParaRPr lang="tr-TR" sz="2200" dirty="0" smtClean="0">
              <a:latin typeface="Comic Sans MS" pitchFamily="64" charset="0"/>
            </a:endParaRPr>
          </a:p>
          <a:p>
            <a:pPr>
              <a:buFont typeface="Arial" charset="0"/>
              <a:buChar char="•"/>
            </a:pPr>
            <a:r>
              <a:rPr lang="tr-TR" sz="2200" dirty="0" smtClean="0">
                <a:latin typeface="Comic Sans MS" pitchFamily="64" charset="0"/>
              </a:rPr>
              <a:t>Çok ya da az </a:t>
            </a:r>
            <a:r>
              <a:rPr lang="tr-TR" sz="2200" dirty="0" smtClean="0">
                <a:latin typeface="Comic Sans MS" pitchFamily="64" charset="0"/>
              </a:rPr>
              <a:t>uyku? </a:t>
            </a:r>
            <a:endParaRPr lang="tr-TR" sz="2200" dirty="0" smtClean="0">
              <a:latin typeface="Comic Sans MS" pitchFamily="64" charset="0"/>
            </a:endParaRPr>
          </a:p>
          <a:p>
            <a:pPr>
              <a:buFont typeface="Arial" charset="0"/>
              <a:buChar char="•"/>
            </a:pPr>
            <a:endParaRPr lang="tr-TR" sz="2200" dirty="0" smtClean="0">
              <a:latin typeface="Comic Sans MS" pitchFamily="64" charset="0"/>
            </a:endParaRPr>
          </a:p>
          <a:p>
            <a:pPr>
              <a:buFont typeface="Arial" charset="0"/>
              <a:buChar char="•"/>
            </a:pPr>
            <a:r>
              <a:rPr lang="tr-TR" sz="2200" dirty="0" smtClean="0">
                <a:latin typeface="Comic Sans MS" pitchFamily="64" charset="0"/>
              </a:rPr>
              <a:t>Uyumak için herhangi bir </a:t>
            </a:r>
            <a:r>
              <a:rPr lang="tr-TR" sz="2200" dirty="0" smtClean="0">
                <a:latin typeface="Comic Sans MS" pitchFamily="64" charset="0"/>
              </a:rPr>
              <a:t>ilaç? </a:t>
            </a:r>
            <a:endParaRPr lang="tr-TR" sz="2200" dirty="0" smtClean="0">
              <a:latin typeface="Comic Sans MS" pitchFamily="64" charset="0"/>
            </a:endParaRPr>
          </a:p>
          <a:p>
            <a:pPr>
              <a:buFont typeface="Arial" charset="0"/>
              <a:buChar char="•"/>
            </a:pPr>
            <a:endParaRPr lang="tr-TR" sz="2200" dirty="0" smtClean="0">
              <a:latin typeface="Comic Sans MS" pitchFamily="64" charset="0"/>
            </a:endParaRPr>
          </a:p>
          <a:p>
            <a:pPr>
              <a:buFont typeface="Arial" charset="0"/>
              <a:buChar char="•"/>
            </a:pPr>
            <a:r>
              <a:rPr lang="tr-TR" sz="2200" dirty="0" smtClean="0">
                <a:latin typeface="Comic Sans MS" pitchFamily="64" charset="0"/>
              </a:rPr>
              <a:t>Yatmadan önce dişlerinizi fırçalayın.</a:t>
            </a:r>
          </a:p>
          <a:p>
            <a:pPr>
              <a:buFont typeface="Arial" charset="0"/>
              <a:buChar char="•"/>
            </a:pPr>
            <a:endParaRPr lang="tr-TR" sz="2200" dirty="0" smtClean="0">
              <a:latin typeface="Comic Sans MS" pitchFamily="64" charset="0"/>
            </a:endParaRPr>
          </a:p>
          <a:p>
            <a:pPr>
              <a:buFont typeface="Arial" charset="0"/>
              <a:buChar char="•"/>
            </a:pPr>
            <a:r>
              <a:rPr lang="tr-TR" sz="2200" dirty="0" smtClean="0">
                <a:latin typeface="Comic Sans MS" pitchFamily="64" charset="0"/>
              </a:rPr>
              <a:t>Yine de uyku </a:t>
            </a:r>
            <a:r>
              <a:rPr lang="tr-TR" sz="2200" dirty="0" smtClean="0">
                <a:latin typeface="Comic Sans MS" pitchFamily="64" charset="0"/>
              </a:rPr>
              <a:t>düzensizliği varsa… </a:t>
            </a:r>
            <a:endParaRPr lang="tr-TR" sz="2200" dirty="0" smtClean="0">
              <a:latin typeface="Comic Sans MS" pitchFamily="64" charset="0"/>
            </a:endParaRPr>
          </a:p>
        </p:txBody>
      </p:sp>
      <p:pic>
        <p:nvPicPr>
          <p:cNvPr id="6" name="Picture 2" descr="Counting Sheep? Sleep Deprivation Affects the Bra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09314" y="1698824"/>
            <a:ext cx="2821578" cy="1879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Comic Sans MS" pitchFamily="66" charset="0"/>
              </a:rPr>
              <a:t>İçerik</a:t>
            </a:r>
            <a:endParaRPr lang="tr-TR" dirty="0"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>
                <a:latin typeface="Comic Sans MS" pitchFamily="66" charset="0"/>
              </a:rPr>
              <a:t>Başlamadan önce…</a:t>
            </a:r>
          </a:p>
          <a:p>
            <a:r>
              <a:rPr lang="tr-TR" dirty="0" smtClean="0">
                <a:latin typeface="Comic Sans MS" pitchFamily="66" charset="0"/>
              </a:rPr>
              <a:t>Dikkat?</a:t>
            </a:r>
          </a:p>
          <a:p>
            <a:r>
              <a:rPr lang="tr-TR" dirty="0" smtClean="0">
                <a:latin typeface="Comic Sans MS" pitchFamily="66" charset="0"/>
              </a:rPr>
              <a:t>İki şık arasında kalırsam?</a:t>
            </a:r>
          </a:p>
          <a:p>
            <a:r>
              <a:rPr lang="tr-TR" dirty="0" smtClean="0">
                <a:latin typeface="Comic Sans MS" pitchFamily="66" charset="0"/>
              </a:rPr>
              <a:t>Sınav anında olabilecek durumlar…</a:t>
            </a:r>
          </a:p>
          <a:p>
            <a:r>
              <a:rPr lang="tr-TR" dirty="0" smtClean="0">
                <a:latin typeface="Comic Sans MS" pitchFamily="66" charset="0"/>
              </a:rPr>
              <a:t>Ya her şeyi unutursam?</a:t>
            </a:r>
          </a:p>
          <a:p>
            <a:r>
              <a:rPr lang="tr-TR" dirty="0" smtClean="0">
                <a:latin typeface="Comic Sans MS" pitchFamily="66" charset="0"/>
              </a:rPr>
              <a:t>Zihinsel antrenman?</a:t>
            </a:r>
          </a:p>
          <a:p>
            <a:r>
              <a:rPr lang="tr-TR" dirty="0" smtClean="0">
                <a:latin typeface="Comic Sans MS" pitchFamily="66" charset="0"/>
              </a:rPr>
              <a:t>Uyku düzeni</a:t>
            </a:r>
          </a:p>
          <a:p>
            <a:r>
              <a:rPr lang="tr-TR" dirty="0" smtClean="0">
                <a:latin typeface="Comic Sans MS" pitchFamily="66" charset="0"/>
              </a:rPr>
              <a:t>Beslenme</a:t>
            </a:r>
          </a:p>
          <a:p>
            <a:r>
              <a:rPr lang="tr-TR" dirty="0" smtClean="0">
                <a:latin typeface="Comic Sans MS" pitchFamily="66" charset="0"/>
              </a:rPr>
              <a:t>Vücut Sağlığı</a:t>
            </a:r>
          </a:p>
          <a:p>
            <a:r>
              <a:rPr lang="tr-TR" dirty="0" smtClean="0">
                <a:latin typeface="Comic Sans MS" pitchFamily="66" charset="0"/>
              </a:rPr>
              <a:t>Sosyal İlişkiler</a:t>
            </a:r>
          </a:p>
          <a:p>
            <a:endParaRPr lang="tr-TR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" descr="beslenme-kurallari-yiyece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73292" y="2779102"/>
            <a:ext cx="3622766" cy="2424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699" name="1 Başlık"/>
          <p:cNvSpPr>
            <a:spLocks noGrp="1"/>
          </p:cNvSpPr>
          <p:nvPr>
            <p:ph type="title"/>
          </p:nvPr>
        </p:nvSpPr>
        <p:spPr>
          <a:xfrm>
            <a:off x="4036422" y="300444"/>
            <a:ext cx="4101737" cy="1032873"/>
          </a:xfrm>
        </p:spPr>
        <p:txBody>
          <a:bodyPr/>
          <a:lstStyle/>
          <a:p>
            <a:r>
              <a:rPr lang="tr-TR" smtClean="0">
                <a:latin typeface="Comic Sans MS" pitchFamily="64" charset="0"/>
              </a:rPr>
              <a:t>Beslenme…</a:t>
            </a:r>
          </a:p>
        </p:txBody>
      </p:sp>
      <p:sp>
        <p:nvSpPr>
          <p:cNvPr id="29700" name="2 İçerik Yer Tutucusu"/>
          <p:cNvSpPr>
            <a:spLocks noGrp="1"/>
          </p:cNvSpPr>
          <p:nvPr>
            <p:ph idx="1"/>
          </p:nvPr>
        </p:nvSpPr>
        <p:spPr>
          <a:xfrm>
            <a:off x="381001" y="1776550"/>
            <a:ext cx="11199284" cy="4872444"/>
          </a:xfrm>
        </p:spPr>
        <p:txBody>
          <a:bodyPr>
            <a:normAutofit fontScale="92500" lnSpcReduction="10000"/>
          </a:bodyPr>
          <a:lstStyle/>
          <a:p>
            <a:pPr>
              <a:buFont typeface="Arial" charset="0"/>
              <a:buChar char="•"/>
            </a:pPr>
            <a:r>
              <a:rPr lang="tr-TR" sz="2000" dirty="0" smtClean="0">
                <a:latin typeface="Comic Sans MS" pitchFamily="64" charset="0"/>
              </a:rPr>
              <a:t>Hazır yiyecekleri fazla tercih etmeyin. Özellikle hazır satılan tavuk ürünü ve benzeri besinlerden uzak durun. Sindirim rahatsızlıkları ve zehirlenmeye neden olabilir.</a:t>
            </a:r>
          </a:p>
          <a:p>
            <a:pPr>
              <a:buFont typeface="Arial" charset="0"/>
              <a:buChar char="•"/>
            </a:pPr>
            <a:endParaRPr lang="tr-TR" sz="2000" dirty="0" smtClean="0">
              <a:latin typeface="Comic Sans MS" pitchFamily="64" charset="0"/>
            </a:endParaRPr>
          </a:p>
          <a:p>
            <a:pPr>
              <a:buFont typeface="Arial" charset="0"/>
              <a:buChar char="•"/>
            </a:pPr>
            <a:r>
              <a:rPr lang="tr-TR" sz="2000" dirty="0" smtClean="0">
                <a:latin typeface="Comic Sans MS" pitchFamily="64" charset="0"/>
              </a:rPr>
              <a:t>Çok yağlı yemeyin. </a:t>
            </a:r>
          </a:p>
          <a:p>
            <a:pPr>
              <a:buFont typeface="Arial" charset="0"/>
              <a:buChar char="•"/>
            </a:pPr>
            <a:endParaRPr lang="tr-TR" sz="2000" dirty="0" smtClean="0">
              <a:latin typeface="Comic Sans MS" pitchFamily="64" charset="0"/>
            </a:endParaRPr>
          </a:p>
          <a:p>
            <a:pPr>
              <a:buFont typeface="Arial" charset="0"/>
              <a:buChar char="•"/>
            </a:pPr>
            <a:r>
              <a:rPr lang="tr-TR" sz="2000" dirty="0" smtClean="0">
                <a:latin typeface="Comic Sans MS" pitchFamily="64" charset="0"/>
              </a:rPr>
              <a:t>Çok yemek yemeyin, mümkün olduğunca kilo almaktan kaçının. </a:t>
            </a:r>
          </a:p>
          <a:p>
            <a:pPr>
              <a:buFont typeface="Arial" charset="0"/>
              <a:buChar char="•"/>
            </a:pPr>
            <a:endParaRPr lang="tr-TR" sz="2000" dirty="0" smtClean="0">
              <a:latin typeface="Comic Sans MS" pitchFamily="64" charset="0"/>
            </a:endParaRPr>
          </a:p>
          <a:p>
            <a:pPr>
              <a:buFont typeface="Arial" charset="0"/>
              <a:buChar char="•"/>
            </a:pPr>
            <a:r>
              <a:rPr lang="tr-TR" sz="2000" dirty="0" smtClean="0">
                <a:latin typeface="Comic Sans MS" pitchFamily="64" charset="0"/>
              </a:rPr>
              <a:t>Her gün üç çeşit meyve ya da sebze tüketin.</a:t>
            </a:r>
          </a:p>
          <a:p>
            <a:pPr>
              <a:buFont typeface="Arial" charset="0"/>
              <a:buChar char="•"/>
            </a:pPr>
            <a:endParaRPr lang="tr-TR" sz="2000" dirty="0" smtClean="0">
              <a:latin typeface="Comic Sans MS" pitchFamily="64" charset="0"/>
            </a:endParaRPr>
          </a:p>
          <a:p>
            <a:pPr>
              <a:buFont typeface="Arial" charset="0"/>
              <a:buChar char="•"/>
            </a:pPr>
            <a:r>
              <a:rPr lang="tr-TR" sz="2000" dirty="0" smtClean="0">
                <a:latin typeface="Comic Sans MS" pitchFamily="64" charset="0"/>
              </a:rPr>
              <a:t>Gece yatmadan 1 saat önce bir bardak ılık süt için. </a:t>
            </a:r>
          </a:p>
          <a:p>
            <a:pPr>
              <a:buFont typeface="Arial" charset="0"/>
              <a:buChar char="•"/>
            </a:pPr>
            <a:endParaRPr lang="tr-TR" sz="2000" dirty="0" smtClean="0">
              <a:latin typeface="Comic Sans MS" pitchFamily="64" charset="0"/>
            </a:endParaRPr>
          </a:p>
          <a:p>
            <a:pPr>
              <a:buFont typeface="Arial" charset="0"/>
              <a:buChar char="•"/>
            </a:pPr>
            <a:r>
              <a:rPr lang="tr-TR" sz="2000" dirty="0" smtClean="0">
                <a:latin typeface="Comic Sans MS" pitchFamily="64" charset="0"/>
              </a:rPr>
              <a:t>Diyet yapmayın. Uzun süreli aç kalmayın. İki saatte bir, az az bir şeyler yiyin. </a:t>
            </a:r>
          </a:p>
          <a:p>
            <a:pPr>
              <a:buFont typeface="Arial" charset="0"/>
              <a:buChar char="•"/>
            </a:pPr>
            <a:endParaRPr lang="tr-TR" sz="2000" dirty="0" smtClean="0">
              <a:latin typeface="Comic Sans MS" pitchFamily="64" charset="0"/>
            </a:endParaRPr>
          </a:p>
          <a:p>
            <a:pPr>
              <a:buFont typeface="Arial" charset="0"/>
              <a:buChar char="•"/>
            </a:pPr>
            <a:r>
              <a:rPr lang="tr-TR" sz="2000" dirty="0" smtClean="0">
                <a:latin typeface="Comic Sans MS" pitchFamily="64" charset="0"/>
              </a:rPr>
              <a:t>Beslenmenizde şeker yüklemesi yapmayın, ancak şekeri kısıtlamayın. 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>
                <a:latin typeface="Comic Sans MS" pitchFamily="64" charset="0"/>
              </a:rPr>
              <a:t>Vücut Sağlığı…</a:t>
            </a:r>
          </a:p>
        </p:txBody>
      </p:sp>
      <p:sp>
        <p:nvSpPr>
          <p:cNvPr id="30723" name="2 İçerik Yer Tutucusu"/>
          <p:cNvSpPr>
            <a:spLocks noGrp="1"/>
          </p:cNvSpPr>
          <p:nvPr>
            <p:ph idx="1"/>
          </p:nvPr>
        </p:nvSpPr>
        <p:spPr>
          <a:xfrm>
            <a:off x="185057" y="1956853"/>
            <a:ext cx="10515600" cy="4666015"/>
          </a:xfrm>
        </p:spPr>
        <p:txBody>
          <a:bodyPr>
            <a:normAutofit fontScale="92500" lnSpcReduction="10000"/>
          </a:bodyPr>
          <a:lstStyle/>
          <a:p>
            <a:pPr>
              <a:buFont typeface="Arial" charset="0"/>
              <a:buChar char="•"/>
            </a:pPr>
            <a:r>
              <a:rPr lang="tr-TR" sz="2200" dirty="0" smtClean="0">
                <a:latin typeface="Comic Sans MS" pitchFamily="64" charset="0"/>
              </a:rPr>
              <a:t>Üşütmemek için giyiminize dikkat edin. </a:t>
            </a:r>
          </a:p>
          <a:p>
            <a:pPr>
              <a:buFont typeface="Arial" charset="0"/>
              <a:buChar char="•"/>
            </a:pPr>
            <a:endParaRPr lang="tr-TR" sz="2200" dirty="0" smtClean="0">
              <a:latin typeface="Comic Sans MS" pitchFamily="64" charset="0"/>
            </a:endParaRPr>
          </a:p>
          <a:p>
            <a:pPr>
              <a:buFont typeface="Arial" charset="0"/>
              <a:buChar char="•"/>
            </a:pPr>
            <a:r>
              <a:rPr lang="tr-TR" sz="2200" dirty="0" smtClean="0">
                <a:latin typeface="Comic Sans MS" pitchFamily="64" charset="0"/>
              </a:rPr>
              <a:t>Terli kalmayın. </a:t>
            </a:r>
          </a:p>
          <a:p>
            <a:pPr>
              <a:buFont typeface="Arial" charset="0"/>
              <a:buChar char="•"/>
            </a:pPr>
            <a:endParaRPr lang="tr-TR" sz="2200" dirty="0" smtClean="0">
              <a:latin typeface="Comic Sans MS" pitchFamily="64" charset="0"/>
            </a:endParaRPr>
          </a:p>
          <a:p>
            <a:pPr>
              <a:buFont typeface="Arial" charset="0"/>
              <a:buChar char="•"/>
            </a:pPr>
            <a:r>
              <a:rPr lang="tr-TR" sz="2200" dirty="0" smtClean="0">
                <a:latin typeface="Comic Sans MS" pitchFamily="64" charset="0"/>
              </a:rPr>
              <a:t>Düzenli almakta olduğunuz ilaçlar dışında doktor önerisi olmadan kendi kendinize ilaç almayın. </a:t>
            </a:r>
          </a:p>
          <a:p>
            <a:pPr>
              <a:buFont typeface="Arial" charset="0"/>
              <a:buChar char="•"/>
            </a:pPr>
            <a:endParaRPr lang="tr-TR" sz="2200" dirty="0" smtClean="0">
              <a:latin typeface="Comic Sans MS" pitchFamily="64" charset="0"/>
            </a:endParaRPr>
          </a:p>
          <a:p>
            <a:pPr>
              <a:buFont typeface="Arial" charset="0"/>
              <a:buChar char="•"/>
            </a:pPr>
            <a:r>
              <a:rPr lang="tr-TR" sz="2200" dirty="0" smtClean="0">
                <a:latin typeface="Comic Sans MS" pitchFamily="64" charset="0"/>
              </a:rPr>
              <a:t>Sabah akşam dişlerinizi fırçalayın. </a:t>
            </a:r>
          </a:p>
          <a:p>
            <a:pPr>
              <a:buFont typeface="Arial" charset="0"/>
              <a:buChar char="•"/>
            </a:pPr>
            <a:endParaRPr lang="tr-TR" sz="2200" dirty="0" smtClean="0">
              <a:latin typeface="Comic Sans MS" pitchFamily="64" charset="0"/>
            </a:endParaRPr>
          </a:p>
          <a:p>
            <a:pPr>
              <a:buFont typeface="Arial" charset="0"/>
              <a:buChar char="•"/>
            </a:pPr>
            <a:r>
              <a:rPr lang="tr-TR" sz="2200" dirty="0" smtClean="0">
                <a:latin typeface="Comic Sans MS" pitchFamily="64" charset="0"/>
              </a:rPr>
              <a:t>Yürüyüş ya da bir başka spor yapıyorsanız devam ettirebilirsiniz ancak son üç gün vücudunuzun aşırı yorgun olmamasına özen gösterin. </a:t>
            </a:r>
          </a:p>
          <a:p>
            <a:pPr>
              <a:buFont typeface="Arial" charset="0"/>
              <a:buChar char="•"/>
            </a:pPr>
            <a:endParaRPr lang="tr-TR" sz="2200" dirty="0" smtClean="0">
              <a:latin typeface="Comic Sans MS" pitchFamily="64" charset="0"/>
            </a:endParaRPr>
          </a:p>
          <a:p>
            <a:pPr>
              <a:buFont typeface="Arial" charset="0"/>
              <a:buChar char="•"/>
            </a:pPr>
            <a:r>
              <a:rPr lang="tr-TR" sz="2200" dirty="0" smtClean="0">
                <a:latin typeface="Comic Sans MS" pitchFamily="64" charset="0"/>
              </a:rPr>
              <a:t>Sınav anında: İnce giysiler tercih edin.</a:t>
            </a:r>
          </a:p>
          <a:p>
            <a:pPr>
              <a:buFont typeface="Arial" charset="0"/>
              <a:buChar char="•"/>
            </a:pPr>
            <a:endParaRPr lang="tr-TR" sz="2200" dirty="0" smtClean="0">
              <a:latin typeface="Comic Sans MS" pitchFamily="64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Başlık"/>
          <p:cNvSpPr>
            <a:spLocks noGrp="1"/>
          </p:cNvSpPr>
          <p:nvPr>
            <p:ph type="title"/>
          </p:nvPr>
        </p:nvSpPr>
        <p:spPr>
          <a:xfrm>
            <a:off x="3749040" y="428626"/>
            <a:ext cx="5891349" cy="854075"/>
          </a:xfrm>
        </p:spPr>
        <p:txBody>
          <a:bodyPr/>
          <a:lstStyle/>
          <a:p>
            <a:r>
              <a:rPr lang="tr-TR" dirty="0" smtClean="0">
                <a:latin typeface="Comic Sans MS" pitchFamily="64" charset="0"/>
              </a:rPr>
              <a:t>Sosyal İlişkiler</a:t>
            </a:r>
          </a:p>
        </p:txBody>
      </p:sp>
      <p:sp>
        <p:nvSpPr>
          <p:cNvPr id="31747" name="2 İçerik Yer Tutucusu"/>
          <p:cNvSpPr>
            <a:spLocks noGrp="1"/>
          </p:cNvSpPr>
          <p:nvPr>
            <p:ph idx="1"/>
          </p:nvPr>
        </p:nvSpPr>
        <p:spPr>
          <a:xfrm>
            <a:off x="309156" y="1737360"/>
            <a:ext cx="10970684" cy="512064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tr-TR" sz="2200" dirty="0" smtClean="0">
                <a:latin typeface="Comic Sans MS" pitchFamily="64" charset="0"/>
              </a:rPr>
              <a:t>Huzurlu ve sakin olmak…. Panik duygusundan uzak olun.</a:t>
            </a:r>
          </a:p>
          <a:p>
            <a:pPr>
              <a:buNone/>
            </a:pPr>
            <a:endParaRPr lang="tr-TR" sz="2200" dirty="0" smtClean="0">
              <a:latin typeface="Comic Sans MS" pitchFamily="64" charset="0"/>
            </a:endParaRPr>
          </a:p>
          <a:p>
            <a:pPr>
              <a:buFont typeface="Arial" charset="0"/>
              <a:buChar char="•"/>
            </a:pPr>
            <a:r>
              <a:rPr lang="tr-TR" sz="2200" dirty="0" smtClean="0">
                <a:latin typeface="Comic Sans MS" pitchFamily="64" charset="0"/>
              </a:rPr>
              <a:t>Küçük de olsa çatışmalardan kaçının!</a:t>
            </a:r>
          </a:p>
          <a:p>
            <a:pPr>
              <a:buFont typeface="Arial" charset="0"/>
              <a:buChar char="•"/>
            </a:pPr>
            <a:endParaRPr lang="tr-TR" sz="2200" dirty="0" smtClean="0">
              <a:latin typeface="Comic Sans MS" pitchFamily="64" charset="0"/>
            </a:endParaRPr>
          </a:p>
          <a:p>
            <a:pPr>
              <a:buFont typeface="Arial" charset="0"/>
              <a:buChar char="•"/>
            </a:pPr>
            <a:r>
              <a:rPr lang="tr-TR" sz="2200" dirty="0" smtClean="0">
                <a:latin typeface="Comic Sans MS" pitchFamily="64" charset="0"/>
              </a:rPr>
              <a:t>Arkadaşlarınızla uzun telefon görüşmeleri yapmayın.</a:t>
            </a:r>
          </a:p>
          <a:p>
            <a:pPr>
              <a:buNone/>
            </a:pPr>
            <a:endParaRPr lang="tr-TR" sz="2200" dirty="0" smtClean="0">
              <a:latin typeface="Comic Sans MS" pitchFamily="64" charset="0"/>
            </a:endParaRPr>
          </a:p>
          <a:p>
            <a:pPr>
              <a:buFont typeface="Arial" charset="0"/>
              <a:buChar char="•"/>
            </a:pPr>
            <a:r>
              <a:rPr lang="tr-TR" sz="2200" dirty="0" smtClean="0">
                <a:latin typeface="Comic Sans MS" pitchFamily="64" charset="0"/>
              </a:rPr>
              <a:t>Moralinizi bozan kişilerden uzak durun </a:t>
            </a:r>
            <a:r>
              <a:rPr lang="tr-TR" sz="2200" dirty="0" smtClean="0">
                <a:latin typeface="Comic Sans MS" pitchFamily="64" charset="0"/>
                <a:sym typeface="Wingdings" pitchFamily="2" charset="2"/>
              </a:rPr>
              <a:t></a:t>
            </a:r>
          </a:p>
          <a:p>
            <a:pPr>
              <a:buFont typeface="Arial" charset="0"/>
              <a:buChar char="•"/>
            </a:pPr>
            <a:endParaRPr lang="tr-TR" sz="2200" dirty="0" smtClean="0">
              <a:latin typeface="Comic Sans MS" pitchFamily="64" charset="0"/>
            </a:endParaRPr>
          </a:p>
          <a:p>
            <a:pPr>
              <a:buFont typeface="Arial" charset="0"/>
              <a:buChar char="•"/>
            </a:pPr>
            <a:r>
              <a:rPr lang="tr-TR" sz="2200" dirty="0" smtClean="0">
                <a:latin typeface="Comic Sans MS" pitchFamily="64" charset="0"/>
              </a:rPr>
              <a:t>Televizyonda şiddet ya da çatışma ağırlıklı programları izlemekten kaçının. Olumsuz haberleri izlemeyin, okumayın, dinlemeyin. </a:t>
            </a:r>
          </a:p>
          <a:p>
            <a:pPr>
              <a:buFont typeface="Arial" charset="0"/>
              <a:buChar char="•"/>
            </a:pPr>
            <a:endParaRPr lang="tr-TR" sz="2200" dirty="0" smtClean="0">
              <a:latin typeface="Comic Sans MS" pitchFamily="64" charset="0"/>
            </a:endParaRPr>
          </a:p>
          <a:p>
            <a:pPr>
              <a:buFont typeface="Arial" charset="0"/>
              <a:buChar char="•"/>
            </a:pPr>
            <a:r>
              <a:rPr lang="tr-TR" sz="2200" dirty="0" smtClean="0">
                <a:latin typeface="Comic Sans MS" pitchFamily="64" charset="0"/>
              </a:rPr>
              <a:t>Çevrenizdekilerle sınav hazırlıkları ile ilgili konuşmalar yapmayın. </a:t>
            </a:r>
          </a:p>
          <a:p>
            <a:pPr>
              <a:buFont typeface="Arial" charset="0"/>
              <a:buChar char="•"/>
            </a:pPr>
            <a:endParaRPr lang="tr-TR" sz="2200" dirty="0" smtClean="0">
              <a:latin typeface="Comic Sans MS" pitchFamily="64" charset="0"/>
            </a:endParaRPr>
          </a:p>
        </p:txBody>
      </p:sp>
      <p:pic>
        <p:nvPicPr>
          <p:cNvPr id="6" name="5 Resim" descr="HUZ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98823" y="2199907"/>
            <a:ext cx="4193177" cy="2150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Başlık"/>
          <p:cNvSpPr>
            <a:spLocks noGrp="1"/>
          </p:cNvSpPr>
          <p:nvPr>
            <p:ph type="title"/>
          </p:nvPr>
        </p:nvSpPr>
        <p:spPr>
          <a:xfrm>
            <a:off x="3971109" y="571500"/>
            <a:ext cx="6204857" cy="782638"/>
          </a:xfrm>
        </p:spPr>
        <p:txBody>
          <a:bodyPr/>
          <a:lstStyle/>
          <a:p>
            <a:r>
              <a:rPr lang="tr-TR" dirty="0" smtClean="0">
                <a:latin typeface="Comic Sans MS" pitchFamily="64" charset="0"/>
              </a:rPr>
              <a:t>Uyarılar…</a:t>
            </a:r>
          </a:p>
        </p:txBody>
      </p:sp>
      <p:sp>
        <p:nvSpPr>
          <p:cNvPr id="32771" name="2 İçerik Yer Tutucusu"/>
          <p:cNvSpPr>
            <a:spLocks noGrp="1"/>
          </p:cNvSpPr>
          <p:nvPr>
            <p:ph idx="1"/>
          </p:nvPr>
        </p:nvSpPr>
        <p:spPr>
          <a:xfrm>
            <a:off x="361406" y="1963737"/>
            <a:ext cx="11316787" cy="4894263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tr-TR" sz="2200" dirty="0" smtClean="0">
                <a:latin typeface="Comic Sans MS" pitchFamily="64" charset="0"/>
              </a:rPr>
              <a:t>Sınav öncesi, akşam yemeğini en geç saat 08:00’de yemelisiniz. Ancak, makarna, pilav ve çok yağlı yiyecekler yemeyin. Sebze türü, hafif yemekleri tercih edin.</a:t>
            </a:r>
          </a:p>
          <a:p>
            <a:pPr>
              <a:buFont typeface="Arial" charset="0"/>
              <a:buChar char="•"/>
            </a:pPr>
            <a:endParaRPr lang="tr-TR" sz="2200" dirty="0" smtClean="0">
              <a:latin typeface="Comic Sans MS" pitchFamily="64" charset="0"/>
            </a:endParaRPr>
          </a:p>
          <a:p>
            <a:pPr>
              <a:buFont typeface="Arial" charset="0"/>
              <a:buChar char="•"/>
            </a:pPr>
            <a:r>
              <a:rPr lang="tr-TR" sz="2200" dirty="0" smtClean="0">
                <a:latin typeface="Comic Sans MS" pitchFamily="64" charset="0"/>
              </a:rPr>
              <a:t>Sınav öncesi çok soğuk, çok sıcak ya da midenize zarar verecek yiyecek ve içeceklerden uzak durun.</a:t>
            </a:r>
          </a:p>
          <a:p>
            <a:pPr>
              <a:buFont typeface="Arial" charset="0"/>
              <a:buChar char="•"/>
            </a:pPr>
            <a:endParaRPr lang="tr-TR" sz="2200" dirty="0" smtClean="0">
              <a:latin typeface="Comic Sans MS" pitchFamily="64" charset="0"/>
            </a:endParaRPr>
          </a:p>
          <a:p>
            <a:pPr>
              <a:buFont typeface="Arial" charset="0"/>
              <a:buChar char="•"/>
            </a:pPr>
            <a:r>
              <a:rPr lang="tr-TR" sz="2200" dirty="0" smtClean="0">
                <a:latin typeface="Comic Sans MS" pitchFamily="64" charset="0"/>
              </a:rPr>
              <a:t>Sınav sabahı her zamanki gibi kahvaltınızı yapın. Hiç kahvaltı yapmamak ya da aşırı yemek doğru değildir. Süt içmeyin, etli, yağlı yiyecekler yemeyin. Karnınızı tok tutmak amacıyla en az 1-2 dilim ekmek yemeyi ihmal etmeyin. (Anneleriniz alışık olmadığınız gıdaları yemeniz konusunda sizi zorlamasın </a:t>
            </a:r>
            <a:r>
              <a:rPr lang="tr-TR" sz="2200" dirty="0" smtClean="0">
                <a:latin typeface="Comic Sans MS" pitchFamily="64" charset="0"/>
                <a:sym typeface="Wingdings" pitchFamily="2" charset="2"/>
              </a:rPr>
              <a:t> )</a:t>
            </a:r>
            <a:endParaRPr lang="tr-TR" sz="2200" dirty="0" smtClean="0">
              <a:latin typeface="Comic Sans MS" pitchFamily="64" charset="0"/>
            </a:endParaRPr>
          </a:p>
          <a:p>
            <a:pPr>
              <a:buFont typeface="Arial" charset="0"/>
              <a:buChar char="•"/>
            </a:pPr>
            <a:endParaRPr lang="tr-TR" sz="2200" dirty="0" smtClean="0">
              <a:latin typeface="Comic Sans MS" pitchFamily="64" charset="0"/>
            </a:endParaRPr>
          </a:p>
          <a:p>
            <a:pPr>
              <a:buFont typeface="Arial" charset="0"/>
              <a:buChar char="•"/>
            </a:pPr>
            <a:r>
              <a:rPr lang="tr-TR" sz="2200" dirty="0" smtClean="0">
                <a:latin typeface="Comic Sans MS" pitchFamily="64" charset="0"/>
              </a:rPr>
              <a:t>Dişlerinizi fırçalamadan ve tuvalet ihtiyacınızı gidermeden evden çıkmayın.</a:t>
            </a:r>
          </a:p>
          <a:p>
            <a:pPr>
              <a:buFont typeface="Arial" charset="0"/>
              <a:buChar char="•"/>
            </a:pPr>
            <a:endParaRPr lang="tr-TR" sz="2200" dirty="0" smtClean="0">
              <a:latin typeface="Comic Sans MS" pitchFamily="64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Comic Sans MS" pitchFamily="66" charset="0"/>
              </a:rPr>
              <a:t>45 dakika ara var!</a:t>
            </a:r>
            <a:endParaRPr lang="tr-TR" dirty="0"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Comic Sans MS" pitchFamily="66" charset="0"/>
              </a:rPr>
              <a:t>Tuvalete gitmek…</a:t>
            </a:r>
          </a:p>
          <a:p>
            <a:endParaRPr lang="tr-TR" dirty="0" smtClean="0">
              <a:latin typeface="Comic Sans MS" pitchFamily="66" charset="0"/>
            </a:endParaRPr>
          </a:p>
          <a:p>
            <a:r>
              <a:rPr lang="tr-TR" dirty="0" smtClean="0">
                <a:latin typeface="Comic Sans MS" pitchFamily="66" charset="0"/>
              </a:rPr>
              <a:t>Bahçeye çıkmak…</a:t>
            </a:r>
          </a:p>
          <a:p>
            <a:endParaRPr lang="tr-TR" dirty="0" smtClean="0">
              <a:latin typeface="Comic Sans MS" pitchFamily="66" charset="0"/>
            </a:endParaRPr>
          </a:p>
          <a:p>
            <a:r>
              <a:rPr lang="tr-TR" dirty="0" smtClean="0">
                <a:latin typeface="Comic Sans MS" pitchFamily="66" charset="0"/>
              </a:rPr>
              <a:t>Arkadaşlarınızla konuşma(</a:t>
            </a:r>
            <a:r>
              <a:rPr lang="tr-TR" dirty="0" err="1" smtClean="0">
                <a:latin typeface="Comic Sans MS" pitchFamily="66" charset="0"/>
              </a:rPr>
              <a:t>ma</a:t>
            </a:r>
            <a:r>
              <a:rPr lang="tr-TR" dirty="0" smtClean="0">
                <a:latin typeface="Comic Sans MS" pitchFamily="66" charset="0"/>
              </a:rPr>
              <a:t>)k</a:t>
            </a:r>
          </a:p>
          <a:p>
            <a:endParaRPr lang="tr-TR" dirty="0" smtClean="0">
              <a:latin typeface="Comic Sans MS" pitchFamily="66" charset="0"/>
            </a:endParaRPr>
          </a:p>
          <a:p>
            <a:r>
              <a:rPr lang="tr-TR" dirty="0" smtClean="0">
                <a:latin typeface="Comic Sans MS" pitchFamily="66" charset="0"/>
              </a:rPr>
              <a:t>Ya acıkırsam?</a:t>
            </a:r>
            <a:endParaRPr lang="tr-TR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Comic Sans MS" pitchFamily="66" charset="0"/>
              </a:rPr>
              <a:t>Sınav bitti… Ya sonra?</a:t>
            </a:r>
            <a:endParaRPr lang="tr-TR" dirty="0"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>
                <a:latin typeface="Comic Sans MS" pitchFamily="66" charset="0"/>
              </a:rPr>
              <a:t>Sınavın hemen sonrasına plan yapmak?</a:t>
            </a:r>
          </a:p>
          <a:p>
            <a:endParaRPr lang="tr-TR" dirty="0" smtClean="0">
              <a:latin typeface="Comic Sans MS" pitchFamily="66" charset="0"/>
            </a:endParaRPr>
          </a:p>
          <a:p>
            <a:r>
              <a:rPr lang="tr-TR" dirty="0" smtClean="0">
                <a:latin typeface="Comic Sans MS" pitchFamily="66" charset="0"/>
              </a:rPr>
              <a:t>Karışık duygular…</a:t>
            </a:r>
          </a:p>
          <a:p>
            <a:endParaRPr lang="tr-TR" dirty="0" smtClean="0">
              <a:latin typeface="Comic Sans MS" pitchFamily="66" charset="0"/>
            </a:endParaRPr>
          </a:p>
          <a:p>
            <a:r>
              <a:rPr lang="tr-TR" dirty="0" smtClean="0">
                <a:latin typeface="Comic Sans MS" pitchFamily="66" charset="0"/>
              </a:rPr>
              <a:t>Boşlukta olma hissi…</a:t>
            </a:r>
          </a:p>
          <a:p>
            <a:endParaRPr lang="tr-TR" dirty="0" smtClean="0">
              <a:latin typeface="Comic Sans MS" pitchFamily="66" charset="0"/>
            </a:endParaRPr>
          </a:p>
          <a:p>
            <a:r>
              <a:rPr lang="tr-TR" dirty="0" smtClean="0">
                <a:latin typeface="Comic Sans MS" pitchFamily="66" charset="0"/>
              </a:rPr>
              <a:t>“Sınav bitti, şu an sınav konusunda hiçbir şeyi değiştiremem… Kendimi ____________ hissediyorum.. Şu an __________ ihtiyacım var…</a:t>
            </a:r>
          </a:p>
          <a:p>
            <a:endParaRPr lang="tr-TR" dirty="0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Comic Sans MS" pitchFamily="66" charset="0"/>
              </a:rPr>
              <a:t>UNUTMAYIN!</a:t>
            </a:r>
            <a:endParaRPr lang="tr-TR" dirty="0"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38200" y="2756263"/>
            <a:ext cx="10515600" cy="34207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4500" dirty="0" smtClean="0">
                <a:latin typeface="Comic Sans MS" pitchFamily="64" charset="0"/>
              </a:rPr>
              <a:t> Hiçbir sınav sizin bedensel sağlığınızdan , ruhsal sağlığınızdan ve sosyal gelişiminizden daha önemli olamaz. Sınav sonucunuz ne olursa olsun siz çok DEĞERLİSİNİZ…</a:t>
            </a:r>
            <a:endParaRPr lang="tr-TR" sz="4500" dirty="0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10839451" y="5734050"/>
            <a:ext cx="8128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F6B49DE-4502-4BC3-B15C-5C74922BB499}" type="slidenum">
              <a:rPr lang="tr-TR" sz="1400" b="1">
                <a:solidFill>
                  <a:srgbClr val="FFFFFF"/>
                </a:solidFill>
              </a:rPr>
              <a:pPr algn="ct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27</a:t>
            </a:fld>
            <a:endParaRPr lang="tr-TR" sz="1400" b="1">
              <a:solidFill>
                <a:srgbClr val="FFFFFF"/>
              </a:solidFill>
            </a:endParaRP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79775"/>
            <a:ext cx="4950883" cy="3578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5844" name="AutoShape 3"/>
          <p:cNvSpPr>
            <a:spLocks noChangeArrowheads="1"/>
          </p:cNvSpPr>
          <p:nvPr/>
        </p:nvSpPr>
        <p:spPr bwMode="auto">
          <a:xfrm rot="21127340">
            <a:off x="4484549" y="1932696"/>
            <a:ext cx="7250885" cy="3004671"/>
          </a:xfrm>
          <a:prstGeom prst="cloudCallout">
            <a:avLst>
              <a:gd name="adj1" fmla="val -65721"/>
              <a:gd name="adj2" fmla="val 47973"/>
            </a:avLst>
          </a:prstGeom>
          <a:solidFill>
            <a:srgbClr val="FFFFFF">
              <a:alpha val="0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tr-TR" sz="3200" b="1" dirty="0">
              <a:solidFill>
                <a:srgbClr val="000000"/>
              </a:solidFill>
              <a:latin typeface="Comic Sans MS" pitchFamily="64" charset="0"/>
            </a:endParaRPr>
          </a:p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r-TR" sz="3200" b="1" dirty="0">
                <a:solidFill>
                  <a:srgbClr val="000000"/>
                </a:solidFill>
                <a:latin typeface="Comic Sans MS" pitchFamily="64" charset="0"/>
              </a:rPr>
              <a:t>İLGİNİZE</a:t>
            </a:r>
          </a:p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r-TR" sz="3200" b="1" dirty="0">
                <a:solidFill>
                  <a:srgbClr val="000000"/>
                </a:solidFill>
                <a:latin typeface="Comic Sans MS" pitchFamily="64" charset="0"/>
              </a:rPr>
              <a:t>TEŞEKKÜRLER!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tr-TR" sz="3200" b="1" dirty="0">
              <a:solidFill>
                <a:srgbClr val="000000"/>
              </a:solidFill>
              <a:latin typeface="Comic Sans MS" pitchFamily="64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Comic Sans MS" pitchFamily="66" charset="0"/>
              </a:rPr>
              <a:t>Başlamadan önce…</a:t>
            </a:r>
            <a:endParaRPr lang="tr-TR" dirty="0"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Comic Sans MS" pitchFamily="66" charset="0"/>
              </a:rPr>
              <a:t>Sınava ne zaman başvuruyoruz? / Sınava girmek zorunda mıyım?</a:t>
            </a:r>
          </a:p>
          <a:p>
            <a:endParaRPr lang="tr-TR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tr-TR" dirty="0" smtClean="0">
                <a:latin typeface="Comic Sans MS" pitchFamily="66" charset="0"/>
              </a:rPr>
              <a:t>Sınava katılmak isteyen öğrenciler herhangi bir başvuru işlemine gerek duymadan sınava katılabilir.</a:t>
            </a:r>
          </a:p>
          <a:p>
            <a:endParaRPr lang="tr-TR" dirty="0" smtClean="0">
              <a:latin typeface="Comic Sans MS" pitchFamily="66" charset="0"/>
            </a:endParaRPr>
          </a:p>
          <a:p>
            <a:r>
              <a:rPr lang="tr-TR" dirty="0" smtClean="0">
                <a:latin typeface="Comic Sans MS" pitchFamily="66" charset="0"/>
              </a:rPr>
              <a:t>Başvurusu Bakanlık tarafından otomatik gerçekleştirilen öğrencilerin sınava katılma zorunluluğu yoktur. Sınava girmeyen öğrenciler yerel yerleştirme alanında </a:t>
            </a:r>
            <a:r>
              <a:rPr lang="tr-TR" smtClean="0">
                <a:latin typeface="Comic Sans MS" pitchFamily="66" charset="0"/>
              </a:rPr>
              <a:t>tercih yapacaktır.</a:t>
            </a:r>
            <a:endParaRPr lang="tr-TR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Comic Sans MS" pitchFamily="66" charset="0"/>
              </a:rPr>
              <a:t>Başlamadan önce…</a:t>
            </a:r>
            <a:endParaRPr lang="tr-TR" dirty="0"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  <a:latin typeface="Comic Sans MS" pitchFamily="66" charset="0"/>
              </a:rPr>
              <a:t>Sınav giriş belgelerini nasıl alacağız?</a:t>
            </a:r>
          </a:p>
          <a:p>
            <a:endParaRPr lang="tr-TR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tr-TR" dirty="0" smtClean="0">
                <a:latin typeface="Comic Sans MS" pitchFamily="66" charset="0"/>
              </a:rPr>
              <a:t>Fotoğraflı sınav giriş belgesi 27 Mayıs 2021 tarihinden itibaren e-Okul Veli Bilgilendirme Sistemi üzerinden açıklanacaktır. </a:t>
            </a:r>
          </a:p>
          <a:p>
            <a:endParaRPr lang="tr-TR" dirty="0" smtClean="0">
              <a:latin typeface="Comic Sans MS" pitchFamily="66" charset="0"/>
            </a:endParaRPr>
          </a:p>
          <a:p>
            <a:r>
              <a:rPr lang="tr-TR" dirty="0" smtClean="0">
                <a:latin typeface="Comic Sans MS" pitchFamily="66" charset="0"/>
              </a:rPr>
              <a:t>Okul müdürlükleri bu tarihten itibaren öğrencilerinin sınav giriş belgelerini alacak ve mühürleyerek öğrencilere teslim edecektir./ Sınava girecekleri sırada olacaktır.</a:t>
            </a:r>
            <a:endParaRPr lang="tr-TR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Comic Sans MS" pitchFamily="66" charset="0"/>
              </a:rPr>
              <a:t>Başlamadan önce…</a:t>
            </a:r>
            <a:endParaRPr lang="tr-TR" dirty="0"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  <a:latin typeface="Comic Sans MS" pitchFamily="66" charset="0"/>
              </a:rPr>
              <a:t>Sonuçlar ne zaman açıklanacak?</a:t>
            </a:r>
          </a:p>
          <a:p>
            <a:endParaRPr lang="tr-TR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tr-TR" dirty="0" smtClean="0">
                <a:latin typeface="Comic Sans MS" pitchFamily="66" charset="0"/>
              </a:rPr>
              <a:t>Sınav sonuçları, 30 Haziran 2021'de "</a:t>
            </a:r>
            <a:r>
              <a:rPr lang="tr-TR" dirty="0" smtClean="0">
                <a:latin typeface="Comic Sans MS" pitchFamily="66" charset="0"/>
                <a:hlinkClick r:id="rId2"/>
              </a:rPr>
              <a:t>www.</a:t>
            </a:r>
            <a:r>
              <a:rPr lang="tr-TR" dirty="0" err="1" smtClean="0">
                <a:latin typeface="Comic Sans MS" pitchFamily="66" charset="0"/>
                <a:hlinkClick r:id="rId2"/>
              </a:rPr>
              <a:t>meb</a:t>
            </a:r>
            <a:r>
              <a:rPr lang="tr-TR" dirty="0" smtClean="0">
                <a:latin typeface="Comic Sans MS" pitchFamily="66" charset="0"/>
                <a:hlinkClick r:id="rId2"/>
              </a:rPr>
              <a:t>.gov.tr</a:t>
            </a:r>
            <a:r>
              <a:rPr lang="tr-TR" dirty="0" smtClean="0">
                <a:latin typeface="Comic Sans MS" pitchFamily="66" charset="0"/>
              </a:rPr>
              <a:t>" internet adresinden ilan edilecektir.</a:t>
            </a:r>
          </a:p>
          <a:p>
            <a:endParaRPr lang="tr-TR" dirty="0" smtClean="0">
              <a:latin typeface="Comic Sans MS" pitchFamily="66" charset="0"/>
            </a:endParaRPr>
          </a:p>
          <a:p>
            <a:r>
              <a:rPr lang="tr-TR" dirty="0" smtClean="0">
                <a:latin typeface="Comic Sans MS" pitchFamily="66" charset="0"/>
              </a:rPr>
              <a:t>Öğrencilere sınav sonuç belgeleri posta yoluyla gönderilmeyecektir.</a:t>
            </a:r>
            <a:endParaRPr lang="tr-TR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Comic Sans MS" pitchFamily="66" charset="0"/>
              </a:rPr>
              <a:t>Yanımda neler olmalı?</a:t>
            </a:r>
            <a:endParaRPr lang="tr-TR" dirty="0"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latin typeface="Comic Sans MS" pitchFamily="66" charset="0"/>
              </a:rPr>
              <a:t>Geçerli kimlik belgesi </a:t>
            </a:r>
          </a:p>
          <a:p>
            <a:endParaRPr lang="tr-TR" dirty="0" smtClean="0">
              <a:latin typeface="Comic Sans MS" pitchFamily="66" charset="0"/>
            </a:endParaRPr>
          </a:p>
          <a:p>
            <a:r>
              <a:rPr lang="tr-TR" dirty="0" smtClean="0">
                <a:latin typeface="Comic Sans MS" pitchFamily="66" charset="0"/>
              </a:rPr>
              <a:t>En az iki adet koyu siyah ve yumuşak kurşun kalem, kalemtıraş ve leke bırakmayan yumuşak silgi </a:t>
            </a:r>
          </a:p>
          <a:p>
            <a:endParaRPr lang="tr-TR" dirty="0" smtClean="0">
              <a:latin typeface="Comic Sans MS" pitchFamily="66" charset="0"/>
            </a:endParaRPr>
          </a:p>
          <a:p>
            <a:r>
              <a:rPr lang="tr-TR" dirty="0" smtClean="0">
                <a:latin typeface="Comic Sans MS" pitchFamily="66" charset="0"/>
              </a:rPr>
              <a:t>Bandajı çıkarılmış şeffaf pet şişe içerisinde su</a:t>
            </a:r>
            <a:endParaRPr lang="tr-TR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5 Resim" descr="vakumlam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53500" y="2761162"/>
            <a:ext cx="32385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338546" y="1941512"/>
            <a:ext cx="8544197" cy="3975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9725" indent="-339725">
              <a:spcBef>
                <a:spcPts val="650"/>
              </a:spcBef>
              <a:buClr>
                <a:srgbClr val="C32D2E"/>
              </a:buClr>
              <a:buSzPct val="95000"/>
              <a:buFont typeface="Comic Sans MS" pitchFamily="64" charset="0"/>
              <a:buChar char="•"/>
              <a:tabLst>
                <a:tab pos="979488" algn="l"/>
                <a:tab pos="1893888" algn="l"/>
                <a:tab pos="2808288" algn="l"/>
                <a:tab pos="3722688" algn="l"/>
                <a:tab pos="4637088" algn="l"/>
                <a:tab pos="5551488" algn="l"/>
                <a:tab pos="6465888" algn="l"/>
                <a:tab pos="7380288" algn="l"/>
                <a:tab pos="8294688" algn="l"/>
                <a:tab pos="9209088" algn="l"/>
                <a:tab pos="10123488" algn="l"/>
              </a:tabLst>
            </a:pPr>
            <a:r>
              <a:rPr lang="tr-TR" sz="2200" dirty="0" smtClean="0">
                <a:solidFill>
                  <a:srgbClr val="FF0000"/>
                </a:solidFill>
                <a:latin typeface="Comic Sans MS" pitchFamily="64" charset="0"/>
              </a:rPr>
              <a:t>Her </a:t>
            </a:r>
            <a:r>
              <a:rPr lang="tr-TR" sz="2200" dirty="0">
                <a:solidFill>
                  <a:srgbClr val="FF0000"/>
                </a:solidFill>
                <a:latin typeface="Comic Sans MS" pitchFamily="64" charset="0"/>
              </a:rPr>
              <a:t>zaman </a:t>
            </a:r>
            <a:r>
              <a:rPr lang="tr-TR" sz="2200" dirty="0" smtClean="0">
                <a:solidFill>
                  <a:srgbClr val="FF0000"/>
                </a:solidFill>
                <a:latin typeface="Comic Sans MS" pitchFamily="64" charset="0"/>
              </a:rPr>
              <a:t>dikkati </a:t>
            </a:r>
            <a:r>
              <a:rPr lang="tr-TR" sz="2200" dirty="0">
                <a:solidFill>
                  <a:srgbClr val="FF0000"/>
                </a:solidFill>
                <a:latin typeface="Comic Sans MS" pitchFamily="64" charset="0"/>
              </a:rPr>
              <a:t>aynı yoğunlukta bir konuya </a:t>
            </a:r>
            <a:r>
              <a:rPr lang="tr-TR" sz="2200" dirty="0" smtClean="0">
                <a:solidFill>
                  <a:srgbClr val="FF0000"/>
                </a:solidFill>
                <a:latin typeface="Comic Sans MS" pitchFamily="64" charset="0"/>
              </a:rPr>
              <a:t>vermek?</a:t>
            </a:r>
            <a:endParaRPr lang="tr-TR" sz="2200" dirty="0">
              <a:solidFill>
                <a:srgbClr val="FF0000"/>
              </a:solidFill>
              <a:latin typeface="Comic Sans MS" pitchFamily="64" charset="0"/>
            </a:endParaRPr>
          </a:p>
          <a:p>
            <a:pPr marL="339725" indent="-339725">
              <a:spcBef>
                <a:spcPts val="650"/>
              </a:spcBef>
              <a:buClr>
                <a:srgbClr val="C32D2E"/>
              </a:buClr>
              <a:buSzPct val="95000"/>
              <a:buFont typeface="Comic Sans MS" pitchFamily="64" charset="0"/>
              <a:buChar char="•"/>
              <a:tabLst>
                <a:tab pos="979488" algn="l"/>
                <a:tab pos="1893888" algn="l"/>
                <a:tab pos="2808288" algn="l"/>
                <a:tab pos="3722688" algn="l"/>
                <a:tab pos="4637088" algn="l"/>
                <a:tab pos="5551488" algn="l"/>
                <a:tab pos="6465888" algn="l"/>
                <a:tab pos="7380288" algn="l"/>
                <a:tab pos="8294688" algn="l"/>
                <a:tab pos="9209088" algn="l"/>
                <a:tab pos="10123488" algn="l"/>
              </a:tabLst>
            </a:pPr>
            <a:endParaRPr lang="tr-TR" sz="2200" dirty="0">
              <a:solidFill>
                <a:schemeClr val="tx1"/>
              </a:solidFill>
              <a:latin typeface="Comic Sans MS" pitchFamily="64" charset="0"/>
            </a:endParaRPr>
          </a:p>
          <a:p>
            <a:pPr marL="339725" indent="-339725">
              <a:spcBef>
                <a:spcPts val="650"/>
              </a:spcBef>
              <a:buClr>
                <a:srgbClr val="C32D2E"/>
              </a:buClr>
              <a:buSzPct val="95000"/>
              <a:buFont typeface="Comic Sans MS" pitchFamily="64" charset="0"/>
              <a:buChar char="•"/>
              <a:tabLst>
                <a:tab pos="979488" algn="l"/>
                <a:tab pos="1893888" algn="l"/>
                <a:tab pos="2808288" algn="l"/>
                <a:tab pos="3722688" algn="l"/>
                <a:tab pos="4637088" algn="l"/>
                <a:tab pos="5551488" algn="l"/>
                <a:tab pos="6465888" algn="l"/>
                <a:tab pos="7380288" algn="l"/>
                <a:tab pos="8294688" algn="l"/>
                <a:tab pos="9209088" algn="l"/>
                <a:tab pos="10123488" algn="l"/>
              </a:tabLst>
            </a:pPr>
            <a:r>
              <a:rPr lang="tr-TR" sz="2200" dirty="0">
                <a:solidFill>
                  <a:schemeClr val="tx1"/>
                </a:solidFill>
                <a:latin typeface="Comic Sans MS" pitchFamily="64" charset="0"/>
              </a:rPr>
              <a:t>Gelecek soruların ve bunlarla ilgili bilgilerin hatırlanması </a:t>
            </a:r>
            <a:r>
              <a:rPr lang="tr-TR" sz="2200" dirty="0" smtClean="0">
                <a:solidFill>
                  <a:schemeClr val="tx1"/>
                </a:solidFill>
                <a:latin typeface="Comic Sans MS" pitchFamily="64" charset="0"/>
              </a:rPr>
              <a:t>konusunda </a:t>
            </a:r>
            <a:r>
              <a:rPr lang="tr-TR" sz="2200" dirty="0">
                <a:solidFill>
                  <a:schemeClr val="tx1"/>
                </a:solidFill>
                <a:latin typeface="Comic Sans MS" pitchFamily="64" charset="0"/>
              </a:rPr>
              <a:t>yaşanan </a:t>
            </a:r>
            <a:r>
              <a:rPr lang="tr-TR" sz="2200" dirty="0" smtClean="0">
                <a:solidFill>
                  <a:schemeClr val="tx1"/>
                </a:solidFill>
                <a:latin typeface="Comic Sans MS" pitchFamily="64" charset="0"/>
              </a:rPr>
              <a:t>kaygı…</a:t>
            </a:r>
            <a:endParaRPr lang="tr-TR" sz="2200" dirty="0">
              <a:solidFill>
                <a:schemeClr val="tx1"/>
              </a:solidFill>
              <a:latin typeface="Comic Sans MS" pitchFamily="64" charset="0"/>
            </a:endParaRPr>
          </a:p>
          <a:p>
            <a:pPr marL="339725" indent="-339725">
              <a:spcBef>
                <a:spcPts val="650"/>
              </a:spcBef>
              <a:buClr>
                <a:srgbClr val="C32D2E"/>
              </a:buClr>
              <a:buSzPct val="95000"/>
              <a:buFont typeface="Comic Sans MS" pitchFamily="64" charset="0"/>
              <a:buChar char="•"/>
              <a:tabLst>
                <a:tab pos="979488" algn="l"/>
                <a:tab pos="1893888" algn="l"/>
                <a:tab pos="2808288" algn="l"/>
                <a:tab pos="3722688" algn="l"/>
                <a:tab pos="4637088" algn="l"/>
                <a:tab pos="5551488" algn="l"/>
                <a:tab pos="6465888" algn="l"/>
                <a:tab pos="7380288" algn="l"/>
                <a:tab pos="8294688" algn="l"/>
                <a:tab pos="9209088" algn="l"/>
                <a:tab pos="10123488" algn="l"/>
              </a:tabLst>
            </a:pPr>
            <a:endParaRPr lang="tr-TR" sz="2200" dirty="0">
              <a:solidFill>
                <a:schemeClr val="tx1"/>
              </a:solidFill>
              <a:latin typeface="Comic Sans MS" pitchFamily="64" charset="0"/>
            </a:endParaRPr>
          </a:p>
          <a:p>
            <a:pPr marL="339725" indent="-339725">
              <a:spcBef>
                <a:spcPts val="650"/>
              </a:spcBef>
              <a:buClr>
                <a:srgbClr val="C32D2E"/>
              </a:buClr>
              <a:buSzPct val="95000"/>
              <a:buFont typeface="Comic Sans MS" pitchFamily="64" charset="0"/>
              <a:buChar char="•"/>
              <a:tabLst>
                <a:tab pos="979488" algn="l"/>
                <a:tab pos="1893888" algn="l"/>
                <a:tab pos="2808288" algn="l"/>
                <a:tab pos="3722688" algn="l"/>
                <a:tab pos="4637088" algn="l"/>
                <a:tab pos="5551488" algn="l"/>
                <a:tab pos="6465888" algn="l"/>
                <a:tab pos="7380288" algn="l"/>
                <a:tab pos="8294688" algn="l"/>
                <a:tab pos="9209088" algn="l"/>
                <a:tab pos="10123488" algn="l"/>
              </a:tabLst>
            </a:pPr>
            <a:r>
              <a:rPr lang="tr-TR" sz="2200" dirty="0">
                <a:solidFill>
                  <a:schemeClr val="tx1"/>
                </a:solidFill>
                <a:latin typeface="Comic Sans MS" pitchFamily="64" charset="0"/>
              </a:rPr>
              <a:t>Sizden sonuç bekleyen aile, çevre, arkadaşların </a:t>
            </a:r>
            <a:r>
              <a:rPr lang="tr-TR" sz="2200" dirty="0" smtClean="0">
                <a:solidFill>
                  <a:schemeClr val="tx1"/>
                </a:solidFill>
                <a:latin typeface="Comic Sans MS" pitchFamily="64" charset="0"/>
              </a:rPr>
              <a:t>beklentisi…</a:t>
            </a:r>
          </a:p>
          <a:p>
            <a:pPr marL="339725" indent="-339725">
              <a:spcBef>
                <a:spcPts val="650"/>
              </a:spcBef>
              <a:buClr>
                <a:srgbClr val="C32D2E"/>
              </a:buClr>
              <a:buSzPct val="95000"/>
              <a:buFont typeface="Comic Sans MS" pitchFamily="64" charset="0"/>
              <a:buChar char="•"/>
              <a:tabLst>
                <a:tab pos="979488" algn="l"/>
                <a:tab pos="1893888" algn="l"/>
                <a:tab pos="2808288" algn="l"/>
                <a:tab pos="3722688" algn="l"/>
                <a:tab pos="4637088" algn="l"/>
                <a:tab pos="5551488" algn="l"/>
                <a:tab pos="6465888" algn="l"/>
                <a:tab pos="7380288" algn="l"/>
                <a:tab pos="8294688" algn="l"/>
                <a:tab pos="9209088" algn="l"/>
                <a:tab pos="10123488" algn="l"/>
              </a:tabLst>
            </a:pPr>
            <a:endParaRPr lang="tr-TR" sz="2200" dirty="0">
              <a:solidFill>
                <a:schemeClr val="tx1"/>
              </a:solidFill>
              <a:latin typeface="Comic Sans MS" pitchFamily="64" charset="0"/>
            </a:endParaRPr>
          </a:p>
          <a:p>
            <a:pPr marL="339725" indent="-339725">
              <a:spcBef>
                <a:spcPts val="650"/>
              </a:spcBef>
              <a:buClr>
                <a:srgbClr val="C32D2E"/>
              </a:buClr>
              <a:buSzPct val="95000"/>
              <a:buFont typeface="Comic Sans MS" pitchFamily="64" charset="0"/>
              <a:buChar char="•"/>
              <a:tabLst>
                <a:tab pos="979488" algn="l"/>
                <a:tab pos="1893888" algn="l"/>
                <a:tab pos="2808288" algn="l"/>
                <a:tab pos="3722688" algn="l"/>
                <a:tab pos="4637088" algn="l"/>
                <a:tab pos="5551488" algn="l"/>
                <a:tab pos="6465888" algn="l"/>
                <a:tab pos="7380288" algn="l"/>
                <a:tab pos="8294688" algn="l"/>
                <a:tab pos="9209088" algn="l"/>
                <a:tab pos="10123488" algn="l"/>
              </a:tabLst>
            </a:pPr>
            <a:r>
              <a:rPr lang="tr-TR" sz="2200" dirty="0">
                <a:solidFill>
                  <a:schemeClr val="tx1"/>
                </a:solidFill>
                <a:latin typeface="Comic Sans MS" pitchFamily="64" charset="0"/>
              </a:rPr>
              <a:t>Kendi </a:t>
            </a:r>
            <a:r>
              <a:rPr lang="tr-TR" sz="2200" dirty="0" smtClean="0">
                <a:solidFill>
                  <a:schemeClr val="tx1"/>
                </a:solidFill>
                <a:latin typeface="Comic Sans MS" pitchFamily="64" charset="0"/>
              </a:rPr>
              <a:t>geleceğinizi elinizde </a:t>
            </a:r>
            <a:r>
              <a:rPr lang="tr-TR" sz="2200" dirty="0">
                <a:solidFill>
                  <a:schemeClr val="tx1"/>
                </a:solidFill>
                <a:latin typeface="Comic Sans MS" pitchFamily="64" charset="0"/>
              </a:rPr>
              <a:t>tuttuğunuzu düşünmek… 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0566400" y="6356351"/>
            <a:ext cx="10160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98B67D9-407E-4D65-8C6A-1716B6B90D9C}" type="slidenum">
              <a:rPr lang="tr-TR" sz="1200">
                <a:solidFill>
                  <a:srgbClr val="4B251A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</a:t>
            </a:fld>
            <a:endParaRPr lang="tr-TR" sz="1200">
              <a:solidFill>
                <a:srgbClr val="4B251A"/>
              </a:solidFill>
            </a:endParaRPr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3863661" y="313509"/>
            <a:ext cx="5280339" cy="1031966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Times New Roman" pitchFamily="18" charset="0"/>
              </a:rPr>
              <a:t>Dikkat</a:t>
            </a:r>
            <a:r>
              <a:rPr kumimoji="0" lang="tr-TR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Times New Roman" pitchFamily="18" charset="0"/>
              </a:rPr>
              <a:t> </a:t>
            </a:r>
            <a:r>
              <a:rPr lang="tr-TR" sz="4400" b="1" dirty="0" smtClean="0">
                <a:solidFill>
                  <a:srgbClr val="FF0000"/>
                </a:solidFill>
                <a:latin typeface="Comic Sans MS" pitchFamily="66" charset="0"/>
                <a:ea typeface="+mj-ea"/>
                <a:cs typeface="Times New Roman" pitchFamily="18" charset="0"/>
              </a:rPr>
              <a:t>derken?</a:t>
            </a:r>
            <a:endParaRPr kumimoji="0" lang="tr-TR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Comic Sans MS" pitchFamily="66" charset="0"/>
              </a:rPr>
              <a:t>İki şık arasında kalırsam?</a:t>
            </a:r>
            <a:endParaRPr lang="tr-TR" dirty="0"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Comic Sans MS" pitchFamily="66" charset="0"/>
              </a:rPr>
              <a:t>3 yanlış bir doğruyu götürür!</a:t>
            </a:r>
          </a:p>
          <a:p>
            <a:endParaRPr lang="tr-TR" dirty="0" smtClean="0">
              <a:latin typeface="Comic Sans MS" pitchFamily="66" charset="0"/>
            </a:endParaRPr>
          </a:p>
          <a:p>
            <a:r>
              <a:rPr lang="tr-TR" dirty="0" smtClean="0">
                <a:latin typeface="Comic Sans MS" pitchFamily="66" charset="0"/>
              </a:rPr>
              <a:t>1 soruyu doğru yaptığınızda 1 net kazanırsınız. Ancak yanlış yaptığınızda </a:t>
            </a:r>
            <a:r>
              <a:rPr lang="tr-TR" b="1" dirty="0" smtClean="0">
                <a:solidFill>
                  <a:srgbClr val="FF0000"/>
                </a:solidFill>
                <a:latin typeface="Comic Sans MS" pitchFamily="66" charset="0"/>
              </a:rPr>
              <a:t>1.33 net kaybedersiniz.</a:t>
            </a:r>
          </a:p>
          <a:p>
            <a:endParaRPr lang="tr-TR" dirty="0" smtClean="0">
              <a:latin typeface="Comic Sans MS" pitchFamily="66" charset="0"/>
            </a:endParaRPr>
          </a:p>
          <a:p>
            <a:r>
              <a:rPr lang="tr-TR" dirty="0" smtClean="0">
                <a:latin typeface="Comic Sans MS" pitchFamily="66" charset="0"/>
              </a:rPr>
              <a:t>İki şık arasında kalırsanız </a:t>
            </a:r>
            <a:r>
              <a:rPr lang="tr-TR" sz="4500" dirty="0" smtClean="0">
                <a:latin typeface="Comic Sans MS" pitchFamily="66" charset="0"/>
              </a:rPr>
              <a:t>BOŞ BIRAKIN…</a:t>
            </a:r>
            <a:endParaRPr lang="tr-TR" sz="45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Başlık"/>
          <p:cNvSpPr>
            <a:spLocks noGrp="1"/>
          </p:cNvSpPr>
          <p:nvPr>
            <p:ph type="title"/>
          </p:nvPr>
        </p:nvSpPr>
        <p:spPr>
          <a:xfrm>
            <a:off x="3709850" y="0"/>
            <a:ext cx="6557555" cy="1524682"/>
          </a:xfrm>
        </p:spPr>
        <p:txBody>
          <a:bodyPr/>
          <a:lstStyle/>
          <a:p>
            <a:r>
              <a:rPr lang="tr-TR" sz="3000" b="1" dirty="0" smtClean="0">
                <a:solidFill>
                  <a:srgbClr val="FF0000"/>
                </a:solidFill>
                <a:latin typeface="Comic Sans MS" pitchFamily="64" charset="0"/>
              </a:rPr>
              <a:t> “Sınavda uzun süre kalmak bana zor geliyor”</a:t>
            </a:r>
            <a:r>
              <a:rPr lang="tr-TR" sz="3000" dirty="0" smtClean="0">
                <a:solidFill>
                  <a:srgbClr val="FF0000"/>
                </a:solidFill>
                <a:latin typeface="Comic Sans MS" pitchFamily="64" charset="0"/>
              </a:rPr>
              <a:t> </a:t>
            </a:r>
          </a:p>
        </p:txBody>
      </p:sp>
      <p:sp>
        <p:nvSpPr>
          <p:cNvPr id="9219" name="2 İçerik Yer Tutucusu"/>
          <p:cNvSpPr>
            <a:spLocks noGrp="1"/>
          </p:cNvSpPr>
          <p:nvPr>
            <p:ph idx="1"/>
          </p:nvPr>
        </p:nvSpPr>
        <p:spPr>
          <a:xfrm>
            <a:off x="285751" y="2000250"/>
            <a:ext cx="11294533" cy="438785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tr-TR" dirty="0" smtClean="0">
                <a:latin typeface="Comic Sans MS" pitchFamily="64" charset="0"/>
              </a:rPr>
              <a:t>Soruya doğru eğilmek </a:t>
            </a:r>
            <a:r>
              <a:rPr lang="tr-TR" dirty="0" smtClean="0">
                <a:solidFill>
                  <a:srgbClr val="FF0000"/>
                </a:solidFill>
                <a:latin typeface="Comic Sans MS" pitchFamily="64" charset="0"/>
              </a:rPr>
              <a:t>+ </a:t>
            </a:r>
            <a:r>
              <a:rPr lang="tr-TR" dirty="0" smtClean="0">
                <a:latin typeface="Comic Sans MS" pitchFamily="64" charset="0"/>
              </a:rPr>
              <a:t>Sabit biçimde kalmak </a:t>
            </a:r>
            <a:r>
              <a:rPr lang="tr-TR" dirty="0" smtClean="0">
                <a:solidFill>
                  <a:srgbClr val="FF0000"/>
                </a:solidFill>
                <a:latin typeface="Comic Sans MS" pitchFamily="64" charset="0"/>
              </a:rPr>
              <a:t>=</a:t>
            </a:r>
            <a:r>
              <a:rPr lang="tr-TR" dirty="0" smtClean="0">
                <a:latin typeface="Comic Sans MS" pitchFamily="64" charset="0"/>
              </a:rPr>
              <a:t>  oksijenin azalması </a:t>
            </a:r>
            <a:r>
              <a:rPr lang="tr-TR" dirty="0" smtClean="0">
                <a:solidFill>
                  <a:srgbClr val="FF0000"/>
                </a:solidFill>
                <a:latin typeface="Comic Sans MS" pitchFamily="64" charset="0"/>
              </a:rPr>
              <a:t>= </a:t>
            </a:r>
            <a:r>
              <a:rPr lang="tr-TR" dirty="0" smtClean="0">
                <a:latin typeface="Comic Sans MS" pitchFamily="64" charset="0"/>
              </a:rPr>
              <a:t>artan karbondioksit </a:t>
            </a:r>
            <a:r>
              <a:rPr lang="tr-TR" dirty="0" smtClean="0">
                <a:solidFill>
                  <a:srgbClr val="FF0000"/>
                </a:solidFill>
                <a:latin typeface="Comic Sans MS" pitchFamily="64" charset="0"/>
              </a:rPr>
              <a:t>=</a:t>
            </a:r>
            <a:r>
              <a:rPr lang="tr-TR" dirty="0" smtClean="0">
                <a:latin typeface="Comic Sans MS" pitchFamily="64" charset="0"/>
              </a:rPr>
              <a:t>  uykunun gelip konsantrasyonunuzun azalması... </a:t>
            </a:r>
          </a:p>
          <a:p>
            <a:pPr>
              <a:buFont typeface="Arial" charset="0"/>
              <a:buChar char="•"/>
            </a:pPr>
            <a:endParaRPr lang="tr-TR" dirty="0" smtClean="0">
              <a:latin typeface="Comic Sans MS" pitchFamily="64" charset="0"/>
            </a:endParaRPr>
          </a:p>
          <a:p>
            <a:pPr>
              <a:buFont typeface="Arial" charset="0"/>
              <a:buChar char="•"/>
            </a:pPr>
            <a:r>
              <a:rPr lang="tr-TR" dirty="0" smtClean="0">
                <a:latin typeface="Comic Sans MS" pitchFamily="64" charset="0"/>
              </a:rPr>
              <a:t>Her 10 -15 soruda bir bedeninizi dikleştirmek…</a:t>
            </a:r>
          </a:p>
          <a:p>
            <a:pPr>
              <a:buFont typeface="Arial" charset="0"/>
              <a:buChar char="•"/>
            </a:pPr>
            <a:endParaRPr lang="tr-TR" dirty="0" smtClean="0">
              <a:latin typeface="Comic Sans MS" pitchFamily="64" charset="0"/>
            </a:endParaRPr>
          </a:p>
          <a:p>
            <a:pPr>
              <a:buFont typeface="Arial" charset="0"/>
              <a:buChar char="•"/>
            </a:pPr>
            <a:r>
              <a:rPr lang="tr-TR" dirty="0" smtClean="0">
                <a:latin typeface="Comic Sans MS" pitchFamily="64" charset="0"/>
              </a:rPr>
              <a:t>Nefes kontrolü…</a:t>
            </a:r>
          </a:p>
          <a:p>
            <a:endParaRPr lang="tr-TR" sz="2200" dirty="0" smtClean="0">
              <a:latin typeface="Comic Sans MS" pitchFamily="6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62887" t="20474" r="11062" b="43534"/>
          <a:stretch>
            <a:fillRect/>
          </a:stretch>
        </p:blipFill>
        <p:spPr bwMode="auto">
          <a:xfrm>
            <a:off x="3853544" y="4963800"/>
            <a:ext cx="2049518" cy="1591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Resim" descr="2bc195e3-0bce-4d38-9337-953242028d4d_size780x780_quality8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072" y="4912254"/>
            <a:ext cx="1146941" cy="1720412"/>
          </a:xfrm>
          <a:prstGeom prst="rect">
            <a:avLst/>
          </a:prstGeom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4112</TotalTime>
  <Words>1370</Words>
  <Application>Microsoft Office PowerPoint</Application>
  <PresentationFormat>Özel</PresentationFormat>
  <Paragraphs>212</Paragraphs>
  <Slides>27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28" baseType="lpstr">
      <vt:lpstr>Office Teması</vt:lpstr>
      <vt:lpstr>MERKEZİ SINAVDAN ÖNCE SON ANIMSATMALAR…</vt:lpstr>
      <vt:lpstr>İçerik</vt:lpstr>
      <vt:lpstr>Başlamadan önce…</vt:lpstr>
      <vt:lpstr>Başlamadan önce…</vt:lpstr>
      <vt:lpstr>Başlamadan önce…</vt:lpstr>
      <vt:lpstr>Yanımda neler olmalı?</vt:lpstr>
      <vt:lpstr>Slayt 7</vt:lpstr>
      <vt:lpstr>İki şık arasında kalırsam?</vt:lpstr>
      <vt:lpstr> “Sınavda uzun süre kalmak bana zor geliyor” </vt:lpstr>
      <vt:lpstr> “ Çok fazla işlem hatası yapıyorum.” </vt:lpstr>
      <vt:lpstr>“Sınav sırasında bir soruya takılırsam?</vt:lpstr>
      <vt:lpstr>Sorulara nasıl konsantre olabiliriz?</vt:lpstr>
      <vt:lpstr>Gözüm hep sorunun şıklarına takılıyor…</vt:lpstr>
      <vt:lpstr>Sorulara ya fazla anlam yüklersem?</vt:lpstr>
      <vt:lpstr>Neleri unutmamalıyım?</vt:lpstr>
      <vt:lpstr>Slayt 16</vt:lpstr>
      <vt:lpstr>Ya her şeyi unutursam?</vt:lpstr>
      <vt:lpstr>Zihinsel Antrenman işe yarar mı?</vt:lpstr>
      <vt:lpstr>Uyku…</vt:lpstr>
      <vt:lpstr>Beslenme…</vt:lpstr>
      <vt:lpstr>Vücut Sağlığı…</vt:lpstr>
      <vt:lpstr>Sosyal İlişkiler</vt:lpstr>
      <vt:lpstr>Uyarılar…</vt:lpstr>
      <vt:lpstr>45 dakika ara var!</vt:lpstr>
      <vt:lpstr>Sınav bitti… Ya sonra?</vt:lpstr>
      <vt:lpstr>UNUTMAYIN!</vt:lpstr>
      <vt:lpstr>Slayt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SuatAYDIN</dc:creator>
  <cp:lastModifiedBy>Win7</cp:lastModifiedBy>
  <cp:revision>168</cp:revision>
  <cp:lastPrinted>2018-08-03T07:00:55Z</cp:lastPrinted>
  <dcterms:created xsi:type="dcterms:W3CDTF">2018-06-13T07:52:44Z</dcterms:created>
  <dcterms:modified xsi:type="dcterms:W3CDTF">2021-05-25T08:02:53Z</dcterms:modified>
</cp:coreProperties>
</file>