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8" r:id="rId5"/>
    <p:sldId id="259" r:id="rId6"/>
    <p:sldId id="260" r:id="rId7"/>
    <p:sldId id="261" r:id="rId8"/>
    <p:sldId id="262" r:id="rId9"/>
    <p:sldId id="263" r:id="rId10"/>
    <p:sldId id="264" r:id="rId11"/>
    <p:sldId id="266" r:id="rId12"/>
    <p:sldId id="276" r:id="rId13"/>
    <p:sldId id="267" r:id="rId14"/>
    <p:sldId id="268" r:id="rId15"/>
    <p:sldId id="269" r:id="rId16"/>
    <p:sldId id="271" r:id="rId17"/>
    <p:sldId id="272" r:id="rId18"/>
    <p:sldId id="273" r:id="rId19"/>
    <p:sldId id="274" r:id="rId20"/>
    <p:sldId id="275" r:id="rId21"/>
    <p:sldId id="277" r:id="rId22"/>
    <p:sldId id="278" r:id="rId23"/>
    <p:sldId id="279" r:id="rId24"/>
    <p:sldId id="282" r:id="rId25"/>
    <p:sldId id="283" r:id="rId26"/>
    <p:sldId id="285"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10/17/2020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23A1CC3-2375-41D4-9E03-427CAF2A4C1A}"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FF16868-8199-4C2C-A5B1-63AEE139F88E}"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AD9FF7F-6988-44CC-821B-644E70CD2F73}"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C12C299-16B2-4475-990D-751901EACC14}"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10/17/2020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34E6425-0181-43F2-84FC-787E803FD2F8}"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6E86A4C-8E40-4F87-A4F0-01A0687C5742}"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E72C73-2D91-4E12-BA25-F0AA0C03599B}"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10/17/2020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ailetoplum.aile.gov.tr/ara&#351;t&#305;rmalar/tek-ebeveynli-ailele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7E9626C-907D-4F6A-BF6C-394161538C0A}"/>
              </a:ext>
            </a:extLst>
          </p:cNvPr>
          <p:cNvSpPr>
            <a:spLocks noGrp="1"/>
          </p:cNvSpPr>
          <p:nvPr>
            <p:ph type="ctrTitle"/>
          </p:nvPr>
        </p:nvSpPr>
        <p:spPr/>
        <p:txBody>
          <a:bodyPr/>
          <a:lstStyle/>
          <a:p>
            <a:pPr algn="ctr"/>
            <a:r>
              <a:rPr lang="tr-TR" dirty="0"/>
              <a:t>     TEK EBEVEYN OLMAK</a:t>
            </a:r>
          </a:p>
        </p:txBody>
      </p:sp>
      <p:pic>
        <p:nvPicPr>
          <p:cNvPr id="5" name="Resim 4">
            <a:extLst>
              <a:ext uri="{FF2B5EF4-FFF2-40B4-BE49-F238E27FC236}">
                <a16:creationId xmlns:a16="http://schemas.microsoft.com/office/drawing/2014/main" xmlns="" id="{90058615-B7D8-4F30-9CFF-6909D068E3C8}"/>
              </a:ext>
            </a:extLst>
          </p:cNvPr>
          <p:cNvPicPr>
            <a:picLocks noChangeAspect="1"/>
          </p:cNvPicPr>
          <p:nvPr/>
        </p:nvPicPr>
        <p:blipFill>
          <a:blip r:embed="rId2"/>
          <a:stretch>
            <a:fillRect/>
          </a:stretch>
        </p:blipFill>
        <p:spPr>
          <a:xfrm>
            <a:off x="4350327" y="1080655"/>
            <a:ext cx="3491345" cy="2348345"/>
          </a:xfrm>
          <a:prstGeom prst="rect">
            <a:avLst/>
          </a:prstGeom>
        </p:spPr>
      </p:pic>
    </p:spTree>
    <p:extLst>
      <p:ext uri="{BB962C8B-B14F-4D97-AF65-F5344CB8AC3E}">
        <p14:creationId xmlns:p14="http://schemas.microsoft.com/office/powerpoint/2010/main" xmlns="" val="396014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9D683E-220A-446B-B84F-CFADBE53A234}"/>
              </a:ext>
            </a:extLst>
          </p:cNvPr>
          <p:cNvSpPr>
            <a:spLocks noGrp="1"/>
          </p:cNvSpPr>
          <p:nvPr>
            <p:ph type="title"/>
          </p:nvPr>
        </p:nvSpPr>
        <p:spPr>
          <a:xfrm>
            <a:off x="1501318" y="973668"/>
            <a:ext cx="8761413" cy="706964"/>
          </a:xfrm>
        </p:spPr>
        <p:txBody>
          <a:bodyPr/>
          <a:lstStyle/>
          <a:p>
            <a:r>
              <a:rPr lang="tr-TR" sz="4000" dirty="0" smtClean="0"/>
              <a:t>Tek ebeveyn olma süreci…</a:t>
            </a:r>
            <a:endParaRPr lang="tr-TR" sz="4000" dirty="0"/>
          </a:p>
        </p:txBody>
      </p:sp>
      <p:pic>
        <p:nvPicPr>
          <p:cNvPr id="5" name="Resim 4">
            <a:extLst>
              <a:ext uri="{FF2B5EF4-FFF2-40B4-BE49-F238E27FC236}">
                <a16:creationId xmlns:a16="http://schemas.microsoft.com/office/drawing/2014/main" xmlns="" id="{B86A9F08-5A56-480B-BB56-1D20558D1544}"/>
              </a:ext>
            </a:extLst>
          </p:cNvPr>
          <p:cNvPicPr>
            <a:picLocks noChangeAspect="1"/>
          </p:cNvPicPr>
          <p:nvPr/>
        </p:nvPicPr>
        <p:blipFill>
          <a:blip r:embed="rId2"/>
          <a:stretch>
            <a:fillRect/>
          </a:stretch>
        </p:blipFill>
        <p:spPr>
          <a:xfrm>
            <a:off x="1872343" y="2468879"/>
            <a:ext cx="8225848" cy="4101737"/>
          </a:xfrm>
          <a:prstGeom prst="rect">
            <a:avLst/>
          </a:prstGeom>
          <a:ln>
            <a:noFill/>
          </a:ln>
          <a:effectLst>
            <a:softEdge rad="112500"/>
          </a:effectLst>
        </p:spPr>
      </p:pic>
    </p:spTree>
    <p:extLst>
      <p:ext uri="{BB962C8B-B14F-4D97-AF65-F5344CB8AC3E}">
        <p14:creationId xmlns:p14="http://schemas.microsoft.com/office/powerpoint/2010/main" xmlns="" val="298656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52436C-5081-41C1-839C-2ECB4D69447F}"/>
              </a:ext>
            </a:extLst>
          </p:cNvPr>
          <p:cNvSpPr>
            <a:spLocks noGrp="1"/>
          </p:cNvSpPr>
          <p:nvPr>
            <p:ph type="title"/>
          </p:nvPr>
        </p:nvSpPr>
        <p:spPr>
          <a:xfrm>
            <a:off x="1154954" y="790788"/>
            <a:ext cx="9086326" cy="1064138"/>
          </a:xfrm>
        </p:spPr>
        <p:txBody>
          <a:bodyPr/>
          <a:lstStyle/>
          <a:p>
            <a:r>
              <a:rPr lang="tr-TR" sz="3600" dirty="0" smtClean="0"/>
              <a:t>Tek ebeveyn olma sürecinde ne </a:t>
            </a:r>
            <a:r>
              <a:rPr lang="tr-TR" sz="3600" dirty="0"/>
              <a:t>yapmalı?</a:t>
            </a:r>
            <a:endParaRPr lang="tr-TR" dirty="0"/>
          </a:p>
        </p:txBody>
      </p:sp>
      <p:sp>
        <p:nvSpPr>
          <p:cNvPr id="3" name="İçerik Yer Tutucusu 2">
            <a:extLst>
              <a:ext uri="{FF2B5EF4-FFF2-40B4-BE49-F238E27FC236}">
                <a16:creationId xmlns:a16="http://schemas.microsoft.com/office/drawing/2014/main" xmlns="" id="{437F5681-162B-4C1D-812A-E2DB315ED96D}"/>
              </a:ext>
            </a:extLst>
          </p:cNvPr>
          <p:cNvSpPr>
            <a:spLocks noGrp="1"/>
          </p:cNvSpPr>
          <p:nvPr>
            <p:ph sz="half" idx="1"/>
          </p:nvPr>
        </p:nvSpPr>
        <p:spPr/>
        <p:txBody>
          <a:bodyPr>
            <a:normAutofit/>
          </a:bodyPr>
          <a:lstStyle/>
          <a:p>
            <a:r>
              <a:rPr lang="tr-TR" sz="3200" dirty="0" smtClean="0"/>
              <a:t>Çocuğun </a:t>
            </a:r>
            <a:r>
              <a:rPr lang="tr-TR" sz="3200" dirty="0"/>
              <a:t>yaşına göre uygun bir şekilde durum anlatılmalıdır. </a:t>
            </a:r>
          </a:p>
        </p:txBody>
      </p:sp>
      <p:sp>
        <p:nvSpPr>
          <p:cNvPr id="4" name="İçerik Yer Tutucusu 3">
            <a:extLst>
              <a:ext uri="{FF2B5EF4-FFF2-40B4-BE49-F238E27FC236}">
                <a16:creationId xmlns:a16="http://schemas.microsoft.com/office/drawing/2014/main" xmlns="" id="{D93C31FC-B284-4F51-A0ED-4BDC2EEE60DC}"/>
              </a:ext>
            </a:extLst>
          </p:cNvPr>
          <p:cNvSpPr>
            <a:spLocks noGrp="1"/>
          </p:cNvSpPr>
          <p:nvPr>
            <p:ph sz="half" idx="2"/>
          </p:nvPr>
        </p:nvSpPr>
        <p:spPr/>
        <p:txBody>
          <a:bodyPr>
            <a:normAutofit/>
          </a:bodyPr>
          <a:lstStyle/>
          <a:p>
            <a:r>
              <a:rPr lang="tr-TR" sz="3200" dirty="0"/>
              <a:t>Çocuğa yalan söylenmemeli, soruları </a:t>
            </a:r>
            <a:r>
              <a:rPr lang="tr-TR" sz="3200" dirty="0" smtClean="0"/>
              <a:t>geçiştirilmemelidir.</a:t>
            </a:r>
            <a:endParaRPr lang="tr-TR" sz="3200" dirty="0"/>
          </a:p>
        </p:txBody>
      </p:sp>
    </p:spTree>
    <p:extLst>
      <p:ext uri="{BB962C8B-B14F-4D97-AF65-F5344CB8AC3E}">
        <p14:creationId xmlns:p14="http://schemas.microsoft.com/office/powerpoint/2010/main" xmlns="" val="188349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81C04C-3187-4AD7-B5C2-886646D90D40}"/>
              </a:ext>
            </a:extLst>
          </p:cNvPr>
          <p:cNvSpPr>
            <a:spLocks noGrp="1"/>
          </p:cNvSpPr>
          <p:nvPr>
            <p:ph type="title"/>
          </p:nvPr>
        </p:nvSpPr>
        <p:spPr/>
        <p:txBody>
          <a:bodyPr/>
          <a:lstStyle/>
          <a:p>
            <a:r>
              <a:rPr lang="tr-TR" dirty="0" smtClean="0"/>
              <a:t>Tek ebeveyn olma sürecinde ne yapmalı?</a:t>
            </a:r>
            <a:endParaRPr lang="tr-TR" dirty="0"/>
          </a:p>
        </p:txBody>
      </p:sp>
      <p:sp>
        <p:nvSpPr>
          <p:cNvPr id="3" name="İçerik Yer Tutucusu 2">
            <a:extLst>
              <a:ext uri="{FF2B5EF4-FFF2-40B4-BE49-F238E27FC236}">
                <a16:creationId xmlns:a16="http://schemas.microsoft.com/office/drawing/2014/main" xmlns="" id="{DDF7573C-B351-4CEA-AE27-8E2C1462442E}"/>
              </a:ext>
            </a:extLst>
          </p:cNvPr>
          <p:cNvSpPr>
            <a:spLocks noGrp="1"/>
          </p:cNvSpPr>
          <p:nvPr>
            <p:ph sz="half" idx="1"/>
          </p:nvPr>
        </p:nvSpPr>
        <p:spPr/>
        <p:txBody>
          <a:bodyPr>
            <a:normAutofit lnSpcReduction="10000"/>
          </a:bodyPr>
          <a:lstStyle/>
          <a:p>
            <a:r>
              <a:rPr lang="tr-TR" sz="3200" dirty="0">
                <a:effectLst/>
                <a:latin typeface="Times New Roman" panose="02020603050405020304" pitchFamily="18" charset="0"/>
                <a:ea typeface="Calibri" panose="020F0502020204030204" pitchFamily="34" charset="0"/>
              </a:rPr>
              <a:t>Çocukla bol bol sosyal ortamlarda da birlikte vakit geçirmeye çalışmak,</a:t>
            </a:r>
            <a:endParaRPr lang="tr-TR" sz="3200" dirty="0">
              <a:effectLst/>
              <a:latin typeface="Calibri" panose="020F0502020204030204" pitchFamily="34" charset="0"/>
              <a:ea typeface="Calibri" panose="020F0502020204030204" pitchFamily="34" charset="0"/>
            </a:endParaRPr>
          </a:p>
          <a:p>
            <a:endParaRPr lang="tr-TR" dirty="0"/>
          </a:p>
        </p:txBody>
      </p:sp>
      <p:sp>
        <p:nvSpPr>
          <p:cNvPr id="4" name="İçerik Yer Tutucusu 3">
            <a:extLst>
              <a:ext uri="{FF2B5EF4-FFF2-40B4-BE49-F238E27FC236}">
                <a16:creationId xmlns:a16="http://schemas.microsoft.com/office/drawing/2014/main" xmlns="" id="{333E79A1-ED4B-4DD1-B78F-9C020008E260}"/>
              </a:ext>
            </a:extLst>
          </p:cNvPr>
          <p:cNvSpPr>
            <a:spLocks noGrp="1"/>
          </p:cNvSpPr>
          <p:nvPr>
            <p:ph sz="half" idx="2"/>
          </p:nvPr>
        </p:nvSpPr>
        <p:spPr/>
        <p:txBody>
          <a:bodyPr>
            <a:normAutofit lnSpcReduction="10000"/>
          </a:bodyPr>
          <a:lstStyle/>
          <a:p>
            <a:r>
              <a:rPr lang="tr-TR" sz="3200" dirty="0">
                <a:effectLst/>
                <a:latin typeface="Times New Roman" panose="02020603050405020304" pitchFamily="18" charset="0"/>
                <a:ea typeface="Calibri" panose="020F0502020204030204" pitchFamily="34" charset="0"/>
              </a:rPr>
              <a:t>Tek ebeveyn ile yaşıyor diye ona acıyarak bakmamak, zavallı, üzgün , problemli çocuk muamelesi yapmamak, işlerin doğal akışını sürdürmek.</a:t>
            </a:r>
            <a:endParaRPr lang="tr-TR" sz="3200" dirty="0">
              <a:effectLst/>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xmlns="" val="408401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F59D78-B151-497C-8796-C5615FCBCAB5}"/>
              </a:ext>
            </a:extLst>
          </p:cNvPr>
          <p:cNvSpPr>
            <a:spLocks noGrp="1"/>
          </p:cNvSpPr>
          <p:nvPr>
            <p:ph type="title"/>
          </p:nvPr>
        </p:nvSpPr>
        <p:spPr/>
        <p:txBody>
          <a:bodyPr/>
          <a:lstStyle/>
          <a:p>
            <a:r>
              <a:rPr lang="tr-TR" dirty="0" smtClean="0"/>
              <a:t>Tek ebeveyn olma sürecinde ne yapmalı?</a:t>
            </a:r>
            <a:endParaRPr lang="tr-TR" dirty="0"/>
          </a:p>
        </p:txBody>
      </p:sp>
      <p:sp>
        <p:nvSpPr>
          <p:cNvPr id="3" name="İçerik Yer Tutucusu 2">
            <a:extLst>
              <a:ext uri="{FF2B5EF4-FFF2-40B4-BE49-F238E27FC236}">
                <a16:creationId xmlns:a16="http://schemas.microsoft.com/office/drawing/2014/main" xmlns="" id="{B9594856-FD1C-4337-A18D-35A1458A369B}"/>
              </a:ext>
            </a:extLst>
          </p:cNvPr>
          <p:cNvSpPr>
            <a:spLocks noGrp="1"/>
          </p:cNvSpPr>
          <p:nvPr>
            <p:ph sz="half" idx="1"/>
          </p:nvPr>
        </p:nvSpPr>
        <p:spPr/>
        <p:txBody>
          <a:bodyPr/>
          <a:lstStyle/>
          <a:p>
            <a:r>
              <a:rPr lang="tr-TR" sz="3600" dirty="0" smtClean="0"/>
              <a:t>Diğer ebeveyn çocuğa </a:t>
            </a:r>
            <a:r>
              <a:rPr lang="tr-TR" sz="3600" dirty="0"/>
              <a:t>kötü göstermemelidir</a:t>
            </a:r>
            <a:r>
              <a:rPr lang="tr-TR" dirty="0"/>
              <a:t>. </a:t>
            </a:r>
          </a:p>
        </p:txBody>
      </p:sp>
      <p:sp>
        <p:nvSpPr>
          <p:cNvPr id="4" name="İçerik Yer Tutucusu 3">
            <a:extLst>
              <a:ext uri="{FF2B5EF4-FFF2-40B4-BE49-F238E27FC236}">
                <a16:creationId xmlns:a16="http://schemas.microsoft.com/office/drawing/2014/main" xmlns="" id="{37CD4C3D-3761-4C12-A075-777AABA35640}"/>
              </a:ext>
            </a:extLst>
          </p:cNvPr>
          <p:cNvSpPr>
            <a:spLocks noGrp="1"/>
          </p:cNvSpPr>
          <p:nvPr>
            <p:ph sz="half" idx="2"/>
          </p:nvPr>
        </p:nvSpPr>
        <p:spPr/>
        <p:txBody>
          <a:bodyPr/>
          <a:lstStyle/>
          <a:p>
            <a:pPr algn="ctr"/>
            <a:endParaRPr lang="tr-TR" dirty="0"/>
          </a:p>
          <a:p>
            <a:pPr algn="ctr"/>
            <a:endParaRPr lang="tr-TR" dirty="0"/>
          </a:p>
          <a:p>
            <a:pPr algn="ctr"/>
            <a:endParaRPr lang="tr-TR" dirty="0"/>
          </a:p>
          <a:p>
            <a:pPr algn="ctr"/>
            <a:r>
              <a:rPr lang="tr-TR" sz="2800" dirty="0" smtClean="0"/>
              <a:t>Çocuk ile koşulsuz kabul ilkesi ile iletişim kurulmalıdır.</a:t>
            </a:r>
            <a:endParaRPr lang="tr-TR" sz="2800" dirty="0"/>
          </a:p>
        </p:txBody>
      </p:sp>
    </p:spTree>
    <p:extLst>
      <p:ext uri="{BB962C8B-B14F-4D97-AF65-F5344CB8AC3E}">
        <p14:creationId xmlns:p14="http://schemas.microsoft.com/office/powerpoint/2010/main" xmlns="" val="97315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D2FC16-0A9C-439C-A357-FDC129B28344}"/>
              </a:ext>
            </a:extLst>
          </p:cNvPr>
          <p:cNvSpPr>
            <a:spLocks noGrp="1"/>
          </p:cNvSpPr>
          <p:nvPr>
            <p:ph type="ctrTitle"/>
          </p:nvPr>
        </p:nvSpPr>
        <p:spPr/>
        <p:txBody>
          <a:bodyPr/>
          <a:lstStyle/>
          <a:p>
            <a:pPr marL="685800" indent="-685800">
              <a:buFont typeface="Wingdings" panose="05000000000000000000" pitchFamily="2" charset="2"/>
              <a:buChar char="q"/>
            </a:pPr>
            <a:r>
              <a:rPr lang="tr-TR" sz="5400" dirty="0">
                <a:effectLst/>
                <a:latin typeface="Times New Roman" panose="02020603050405020304" pitchFamily="18" charset="0"/>
                <a:ea typeface="Calibri" panose="020F0502020204030204" pitchFamily="34" charset="0"/>
              </a:rPr>
              <a:t>Bu süreçte Ebeveyn hayata ne kadar iyi tutunursa çocuk da onu rol model alacaktır.</a:t>
            </a:r>
            <a:endParaRPr lang="tr-TR" dirty="0"/>
          </a:p>
        </p:txBody>
      </p:sp>
    </p:spTree>
    <p:extLst>
      <p:ext uri="{BB962C8B-B14F-4D97-AF65-F5344CB8AC3E}">
        <p14:creationId xmlns:p14="http://schemas.microsoft.com/office/powerpoint/2010/main" xmlns="" val="130920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C6ECC4-A7DE-4177-8AA1-D9EEA22DB044}"/>
              </a:ext>
            </a:extLst>
          </p:cNvPr>
          <p:cNvSpPr>
            <a:spLocks noGrp="1"/>
          </p:cNvSpPr>
          <p:nvPr>
            <p:ph type="ctrTitle"/>
          </p:nvPr>
        </p:nvSpPr>
        <p:spPr/>
        <p:txBody>
          <a:bodyPr/>
          <a:lstStyle/>
          <a:p>
            <a:pPr marL="571500" indent="-571500">
              <a:buFont typeface="Wingdings" panose="05000000000000000000" pitchFamily="2" charset="2"/>
              <a:buChar char="q"/>
            </a:pPr>
            <a:r>
              <a:rPr lang="tr-TR" sz="3600" dirty="0"/>
              <a:t>Hayatı tekrar normalleştirmek, sosyal faaliyetlerde bulunmak, gezmek, spor yapmak, yeni hobiler edinmek hem ebeveyne hem de çocuklara iyi gelecektir.</a:t>
            </a:r>
          </a:p>
        </p:txBody>
      </p:sp>
    </p:spTree>
    <p:extLst>
      <p:ext uri="{BB962C8B-B14F-4D97-AF65-F5344CB8AC3E}">
        <p14:creationId xmlns:p14="http://schemas.microsoft.com/office/powerpoint/2010/main" xmlns="" val="65817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D3FBF5-FFE8-4161-A215-C8EA2450D80B}"/>
              </a:ext>
            </a:extLst>
          </p:cNvPr>
          <p:cNvSpPr>
            <a:spLocks noGrp="1"/>
          </p:cNvSpPr>
          <p:nvPr>
            <p:ph type="title"/>
          </p:nvPr>
        </p:nvSpPr>
        <p:spPr>
          <a:xfrm>
            <a:off x="1154954" y="838200"/>
            <a:ext cx="8761413" cy="706964"/>
          </a:xfrm>
        </p:spPr>
        <p:txBody>
          <a:bodyPr/>
          <a:lstStyle/>
          <a:p>
            <a:pPr indent="449580">
              <a:lnSpc>
                <a:spcPct val="115000"/>
              </a:lnSpc>
              <a:spcAft>
                <a:spcPts val="1000"/>
              </a:spcAft>
            </a:pPr>
            <a:r>
              <a:rPr lang="tr-TR" sz="3600" b="1" dirty="0" smtClean="0">
                <a:effectLst/>
                <a:latin typeface="Times New Roman" panose="02020603050405020304" pitchFamily="18" charset="0"/>
                <a:ea typeface="Calibri" panose="020F0502020204030204" pitchFamily="34" charset="0"/>
              </a:rPr>
              <a:t>Unutulmayacak noktalar…</a:t>
            </a:r>
            <a:endParaRPr lang="tr-TR" dirty="0"/>
          </a:p>
        </p:txBody>
      </p:sp>
      <p:pic>
        <p:nvPicPr>
          <p:cNvPr id="1026" name="Picture 2"/>
          <p:cNvPicPr>
            <a:picLocks noGrp="1" noChangeAspect="1" noChangeArrowheads="1"/>
          </p:cNvPicPr>
          <p:nvPr>
            <p:ph idx="1"/>
          </p:nvPr>
        </p:nvPicPr>
        <p:blipFill>
          <a:blip r:embed="rId2"/>
          <a:srcRect l="61222" t="23128" r="9703" b="61174"/>
          <a:stretch>
            <a:fillRect/>
          </a:stretch>
        </p:blipFill>
        <p:spPr bwMode="auto">
          <a:xfrm>
            <a:off x="1436914" y="3004457"/>
            <a:ext cx="9326880" cy="283111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390940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A045FD-E4BE-49A5-BB74-4314E8A3AFBC}"/>
              </a:ext>
            </a:extLst>
          </p:cNvPr>
          <p:cNvSpPr>
            <a:spLocks noGrp="1"/>
          </p:cNvSpPr>
          <p:nvPr>
            <p:ph type="ctrTitle"/>
          </p:nvPr>
        </p:nvSpPr>
        <p:spPr>
          <a:xfrm>
            <a:off x="1154955" y="2099733"/>
            <a:ext cx="6199434" cy="2916404"/>
          </a:xfrm>
        </p:spPr>
        <p:txBody>
          <a:bodyPr/>
          <a:lstStyle/>
          <a:p>
            <a:pPr marL="685800" lvl="0" indent="-685800">
              <a:lnSpc>
                <a:spcPct val="115000"/>
              </a:lnSpc>
              <a:spcAft>
                <a:spcPts val="1000"/>
              </a:spcAft>
              <a:buFont typeface="Wingdings" panose="05000000000000000000" pitchFamily="2" charset="2"/>
              <a:buChar char="ü"/>
            </a:pPr>
            <a:r>
              <a:rPr lang="tr-TR" sz="5400" b="1" dirty="0">
                <a:effectLst/>
                <a:latin typeface="Times New Roman" panose="02020603050405020304" pitchFamily="18" charset="0"/>
                <a:ea typeface="Calibri" panose="020F0502020204030204" pitchFamily="34" charset="0"/>
              </a:rPr>
              <a:t>Çocukla özel zaman </a:t>
            </a:r>
            <a:r>
              <a:rPr lang="tr-TR" sz="5400" b="1" dirty="0" smtClean="0">
                <a:effectLst/>
                <a:latin typeface="Times New Roman" panose="02020603050405020304" pitchFamily="18" charset="0"/>
                <a:ea typeface="Calibri" panose="020F0502020204030204" pitchFamily="34" charset="0"/>
              </a:rPr>
              <a:t>geçirin…</a:t>
            </a:r>
            <a:r>
              <a:rPr lang="tr-TR" sz="4800" dirty="0">
                <a:effectLst/>
                <a:latin typeface="Calibri" panose="020F0502020204030204" pitchFamily="34" charset="0"/>
                <a:ea typeface="Calibri" panose="020F0502020204030204" pitchFamily="34" charset="0"/>
              </a:rPr>
              <a:t/>
            </a:r>
            <a:br>
              <a:rPr lang="tr-TR" sz="4800" dirty="0">
                <a:effectLst/>
                <a:latin typeface="Calibri" panose="020F0502020204030204" pitchFamily="34" charset="0"/>
                <a:ea typeface="Calibri" panose="020F0502020204030204" pitchFamily="34" charset="0"/>
              </a:rPr>
            </a:br>
            <a:endParaRPr lang="tr-TR" dirty="0"/>
          </a:p>
        </p:txBody>
      </p:sp>
      <p:pic>
        <p:nvPicPr>
          <p:cNvPr id="5" name="Resim 4">
            <a:extLst>
              <a:ext uri="{FF2B5EF4-FFF2-40B4-BE49-F238E27FC236}">
                <a16:creationId xmlns:a16="http://schemas.microsoft.com/office/drawing/2014/main" xmlns="" id="{C98A2BA8-8453-4425-B216-0CFD464BB0FE}"/>
              </a:ext>
            </a:extLst>
          </p:cNvPr>
          <p:cNvPicPr>
            <a:picLocks noChangeAspect="1"/>
          </p:cNvPicPr>
          <p:nvPr/>
        </p:nvPicPr>
        <p:blipFill>
          <a:blip r:embed="rId2"/>
          <a:stretch>
            <a:fillRect/>
          </a:stretch>
        </p:blipFill>
        <p:spPr>
          <a:xfrm>
            <a:off x="7969096" y="2192785"/>
            <a:ext cx="3420954" cy="3446016"/>
          </a:xfrm>
          <a:prstGeom prst="rect">
            <a:avLst/>
          </a:prstGeom>
        </p:spPr>
      </p:pic>
    </p:spTree>
    <p:extLst>
      <p:ext uri="{BB962C8B-B14F-4D97-AF65-F5344CB8AC3E}">
        <p14:creationId xmlns:p14="http://schemas.microsoft.com/office/powerpoint/2010/main" xmlns="" val="7139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62214F-014F-4F9B-A5E8-E65DD78017B8}"/>
              </a:ext>
            </a:extLst>
          </p:cNvPr>
          <p:cNvSpPr>
            <a:spLocks noGrp="1"/>
          </p:cNvSpPr>
          <p:nvPr>
            <p:ph type="ctrTitle"/>
          </p:nvPr>
        </p:nvSpPr>
        <p:spPr/>
        <p:txBody>
          <a:bodyPr/>
          <a:lstStyle/>
          <a:p>
            <a:pPr marL="685800" lvl="0" indent="-685800">
              <a:lnSpc>
                <a:spcPct val="115000"/>
              </a:lnSpc>
              <a:spcAft>
                <a:spcPts val="1000"/>
              </a:spcAft>
              <a:buFont typeface="Wingdings" panose="05000000000000000000" pitchFamily="2" charset="2"/>
              <a:buChar char="ü"/>
            </a:pPr>
            <a:r>
              <a:rPr lang="tr-TR" sz="5400" b="1" dirty="0">
                <a:effectLst/>
                <a:latin typeface="Times New Roman" panose="02020603050405020304" pitchFamily="18" charset="0"/>
                <a:ea typeface="Calibri" panose="020F0502020204030204" pitchFamily="34" charset="0"/>
              </a:rPr>
              <a:t>Çocukla doğru, açık, net bir iletişim </a:t>
            </a:r>
            <a:r>
              <a:rPr lang="tr-TR" sz="5400" b="1" dirty="0" smtClean="0">
                <a:effectLst/>
                <a:latin typeface="Times New Roman" panose="02020603050405020304" pitchFamily="18" charset="0"/>
                <a:ea typeface="Calibri" panose="020F0502020204030204" pitchFamily="34" charset="0"/>
              </a:rPr>
              <a:t>kurun…</a:t>
            </a:r>
            <a:endParaRPr lang="tr-TR" dirty="0"/>
          </a:p>
        </p:txBody>
      </p:sp>
    </p:spTree>
    <p:extLst>
      <p:ext uri="{BB962C8B-B14F-4D97-AF65-F5344CB8AC3E}">
        <p14:creationId xmlns:p14="http://schemas.microsoft.com/office/powerpoint/2010/main" xmlns="" val="419676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F531BD-86C3-4ADC-97CF-30992CEB143C}"/>
              </a:ext>
            </a:extLst>
          </p:cNvPr>
          <p:cNvSpPr>
            <a:spLocks noGrp="1"/>
          </p:cNvSpPr>
          <p:nvPr>
            <p:ph type="ctrTitle"/>
          </p:nvPr>
        </p:nvSpPr>
        <p:spPr>
          <a:xfrm>
            <a:off x="828383" y="1655596"/>
            <a:ext cx="8825658" cy="2677648"/>
          </a:xfrm>
        </p:spPr>
        <p:txBody>
          <a:bodyPr/>
          <a:lstStyle/>
          <a:p>
            <a:pPr marL="685800" lvl="0" indent="-685800">
              <a:lnSpc>
                <a:spcPct val="115000"/>
              </a:lnSpc>
              <a:spcAft>
                <a:spcPts val="1000"/>
              </a:spcAft>
              <a:buFont typeface="Wingdings" panose="05000000000000000000" pitchFamily="2" charset="2"/>
              <a:buChar char="ü"/>
            </a:pPr>
            <a:r>
              <a:rPr lang="tr-TR" sz="5400" b="1" dirty="0">
                <a:effectLst/>
                <a:latin typeface="Times New Roman" panose="02020603050405020304" pitchFamily="18" charset="0"/>
                <a:ea typeface="Calibri" panose="020F0502020204030204" pitchFamily="34" charset="0"/>
              </a:rPr>
              <a:t>Çocuğu ‘Taraf’ seçmeye </a:t>
            </a:r>
            <a:r>
              <a:rPr lang="tr-TR" sz="5400" b="1" dirty="0" smtClean="0">
                <a:effectLst/>
                <a:latin typeface="Times New Roman" panose="02020603050405020304" pitchFamily="18" charset="0"/>
                <a:ea typeface="Calibri" panose="020F0502020204030204" pitchFamily="34" charset="0"/>
              </a:rPr>
              <a:t>zorlamayın…</a:t>
            </a:r>
            <a:r>
              <a:rPr lang="tr-TR" sz="4800" dirty="0">
                <a:effectLst/>
                <a:latin typeface="Calibri" panose="020F0502020204030204" pitchFamily="34" charset="0"/>
                <a:ea typeface="Calibri" panose="020F0502020204030204" pitchFamily="34" charset="0"/>
              </a:rPr>
              <a:t/>
            </a:r>
            <a:br>
              <a:rPr lang="tr-TR" sz="4800" dirty="0">
                <a:effectLst/>
                <a:latin typeface="Calibri" panose="020F0502020204030204" pitchFamily="34" charset="0"/>
                <a:ea typeface="Calibri" panose="020F0502020204030204" pitchFamily="34" charset="0"/>
              </a:rPr>
            </a:br>
            <a:endParaRPr lang="tr-TR" dirty="0"/>
          </a:p>
        </p:txBody>
      </p:sp>
      <p:pic>
        <p:nvPicPr>
          <p:cNvPr id="4" name="Resim 2">
            <a:extLst>
              <a:ext uri="{FF2B5EF4-FFF2-40B4-BE49-F238E27FC236}">
                <a16:creationId xmlns:a16="http://schemas.microsoft.com/office/drawing/2014/main" xmlns="" id="{60D8AA50-74D0-4EEA-B005-DC17A22FBF50}"/>
              </a:ext>
            </a:extLst>
          </p:cNvPr>
          <p:cNvPicPr>
            <a:picLocks noChangeAspect="1"/>
          </p:cNvPicPr>
          <p:nvPr/>
        </p:nvPicPr>
        <p:blipFill>
          <a:blip r:embed="rId2"/>
          <a:stretch>
            <a:fillRect/>
          </a:stretch>
        </p:blipFill>
        <p:spPr>
          <a:xfrm>
            <a:off x="6426926" y="2943569"/>
            <a:ext cx="5263539" cy="3476627"/>
          </a:xfrm>
          <a:prstGeom prst="rect">
            <a:avLst/>
          </a:prstGeom>
          <a:ln>
            <a:noFill/>
          </a:ln>
          <a:effectLst>
            <a:softEdge rad="112500"/>
          </a:effectLst>
        </p:spPr>
      </p:pic>
    </p:spTree>
    <p:extLst>
      <p:ext uri="{BB962C8B-B14F-4D97-AF65-F5344CB8AC3E}">
        <p14:creationId xmlns:p14="http://schemas.microsoft.com/office/powerpoint/2010/main" xmlns="" val="325109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AD53EF0-F46E-4C2F-99CB-2F770A447D8B}"/>
              </a:ext>
            </a:extLst>
          </p:cNvPr>
          <p:cNvSpPr>
            <a:spLocks noGrp="1"/>
          </p:cNvSpPr>
          <p:nvPr>
            <p:ph type="title"/>
          </p:nvPr>
        </p:nvSpPr>
        <p:spPr/>
        <p:txBody>
          <a:bodyPr/>
          <a:lstStyle/>
          <a:p>
            <a:r>
              <a:rPr lang="tr-TR" dirty="0" smtClean="0"/>
              <a:t>Tek ebeveynlik…</a:t>
            </a:r>
            <a:endParaRPr lang="tr-TR" dirty="0"/>
          </a:p>
        </p:txBody>
      </p:sp>
      <p:sp>
        <p:nvSpPr>
          <p:cNvPr id="3" name="İçerik Yer Tutucusu 2">
            <a:extLst>
              <a:ext uri="{FF2B5EF4-FFF2-40B4-BE49-F238E27FC236}">
                <a16:creationId xmlns:a16="http://schemas.microsoft.com/office/drawing/2014/main" xmlns="" id="{BC258AC9-4B73-4C52-9A32-17CC59FEC500}"/>
              </a:ext>
            </a:extLst>
          </p:cNvPr>
          <p:cNvSpPr>
            <a:spLocks noGrp="1"/>
          </p:cNvSpPr>
          <p:nvPr>
            <p:ph idx="1"/>
          </p:nvPr>
        </p:nvSpPr>
        <p:spPr/>
        <p:txBody>
          <a:bodyPr>
            <a:normAutofit/>
          </a:bodyPr>
          <a:lstStyle/>
          <a:p>
            <a:r>
              <a:rPr lang="tr-TR" sz="3200" dirty="0"/>
              <a:t>Son yıllarda pek çok ülkede olduğu gibi ülkemizde de tek ebeveynli ailelerin sayısı hızla artmaktadır. Boşanma, terk edilme, ayrı yaşama ya da ölüm gibi nedenlerle, tek ebeveynli aileler, hızla çoğalan bir aile modeli olarak karşımıza çıkıyor. </a:t>
            </a:r>
          </a:p>
        </p:txBody>
      </p:sp>
    </p:spTree>
    <p:extLst>
      <p:ext uri="{BB962C8B-B14F-4D97-AF65-F5344CB8AC3E}">
        <p14:creationId xmlns:p14="http://schemas.microsoft.com/office/powerpoint/2010/main" xmlns="" val="209533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60AB15-DF4D-4AD4-9899-43E842F9E8B0}"/>
              </a:ext>
            </a:extLst>
          </p:cNvPr>
          <p:cNvSpPr>
            <a:spLocks noGrp="1"/>
          </p:cNvSpPr>
          <p:nvPr>
            <p:ph type="ctrTitle"/>
          </p:nvPr>
        </p:nvSpPr>
        <p:spPr>
          <a:xfrm>
            <a:off x="1025236" y="2099733"/>
            <a:ext cx="8955377" cy="2677648"/>
          </a:xfrm>
        </p:spPr>
        <p:txBody>
          <a:bodyPr/>
          <a:lstStyle/>
          <a:p>
            <a:pPr marL="285750" indent="-285750">
              <a:buFont typeface="Wingdings" panose="05000000000000000000" pitchFamily="2" charset="2"/>
              <a:buChar char="ü"/>
            </a:pPr>
            <a:r>
              <a:rPr lang="tr-TR" sz="4800" b="1" dirty="0">
                <a:effectLst/>
                <a:latin typeface="Times New Roman" panose="02020603050405020304" pitchFamily="18" charset="0"/>
                <a:ea typeface="Calibri" panose="020F0502020204030204" pitchFamily="34" charset="0"/>
              </a:rPr>
              <a:t>Çocukla diğer ebeveyn hakkında konuşurken kişisel sorunlarınızı, duygu ve düşüncelerinizi </a:t>
            </a:r>
            <a:r>
              <a:rPr lang="tr-TR" sz="4800" b="1" dirty="0" smtClean="0">
                <a:effectLst/>
                <a:latin typeface="Times New Roman" panose="02020603050405020304" pitchFamily="18" charset="0"/>
                <a:ea typeface="Calibri" panose="020F0502020204030204" pitchFamily="34" charset="0"/>
              </a:rPr>
              <a:t>yansıtmayın…</a:t>
            </a:r>
            <a:r>
              <a:rPr lang="tr-TR" sz="4000" dirty="0">
                <a:effectLst/>
                <a:latin typeface="Calibri" panose="020F0502020204030204" pitchFamily="34" charset="0"/>
                <a:ea typeface="Calibri" panose="020F0502020204030204" pitchFamily="34" charset="0"/>
              </a:rPr>
              <a:t/>
            </a:r>
            <a:br>
              <a:rPr lang="tr-TR" sz="4000" dirty="0">
                <a:effectLst/>
                <a:latin typeface="Calibri" panose="020F0502020204030204" pitchFamily="34" charset="0"/>
                <a:ea typeface="Calibri" panose="020F0502020204030204" pitchFamily="34" charset="0"/>
              </a:rPr>
            </a:br>
            <a:endParaRPr lang="tr-TR" sz="4000" dirty="0"/>
          </a:p>
        </p:txBody>
      </p:sp>
    </p:spTree>
    <p:extLst>
      <p:ext uri="{BB962C8B-B14F-4D97-AF65-F5344CB8AC3E}">
        <p14:creationId xmlns:p14="http://schemas.microsoft.com/office/powerpoint/2010/main" xmlns="" val="159200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31F1C77-F670-4969-A7E6-00E74AA54A00}"/>
              </a:ext>
            </a:extLst>
          </p:cNvPr>
          <p:cNvSpPr>
            <a:spLocks noGrp="1"/>
          </p:cNvSpPr>
          <p:nvPr>
            <p:ph type="title"/>
          </p:nvPr>
        </p:nvSpPr>
        <p:spPr>
          <a:xfrm>
            <a:off x="867572" y="858982"/>
            <a:ext cx="4501262" cy="4483727"/>
          </a:xfrm>
        </p:spPr>
        <p:txBody>
          <a:bodyPr>
            <a:normAutofit/>
          </a:bodyPr>
          <a:lstStyle/>
          <a:p>
            <a:pPr marL="571500" lvl="0" indent="-571500">
              <a:lnSpc>
                <a:spcPct val="115000"/>
              </a:lnSpc>
              <a:spcAft>
                <a:spcPts val="1000"/>
              </a:spcAft>
              <a:buFont typeface="Wingdings" pitchFamily="2" charset="2"/>
              <a:buChar char="ü"/>
            </a:pPr>
            <a:r>
              <a:rPr lang="tr-TR" sz="3600" b="1" dirty="0" smtClean="0">
                <a:effectLst/>
                <a:latin typeface="Times New Roman" panose="02020603050405020304" pitchFamily="18" charset="0"/>
                <a:ea typeface="Calibri" panose="020F0502020204030204" pitchFamily="34" charset="0"/>
              </a:rPr>
              <a:t>Olası </a:t>
            </a:r>
            <a:r>
              <a:rPr lang="tr-TR" sz="3600" b="1" dirty="0">
                <a:effectLst/>
                <a:latin typeface="Times New Roman" panose="02020603050405020304" pitchFamily="18" charset="0"/>
                <a:ea typeface="Calibri" panose="020F0502020204030204" pitchFamily="34" charset="0"/>
              </a:rPr>
              <a:t>problemleri </a:t>
            </a:r>
            <a:r>
              <a:rPr lang="tr-TR" sz="3600" b="1" u="sng" dirty="0">
                <a:effectLst/>
                <a:latin typeface="Times New Roman" panose="02020603050405020304" pitchFamily="18" charset="0"/>
                <a:ea typeface="Calibri" panose="020F0502020204030204" pitchFamily="34" charset="0"/>
              </a:rPr>
              <a:t>tek ebeveynli olmasına</a:t>
            </a:r>
            <a:r>
              <a:rPr lang="tr-TR" sz="3600" b="1" dirty="0">
                <a:effectLst/>
                <a:latin typeface="Times New Roman" panose="02020603050405020304" pitchFamily="18" charset="0"/>
                <a:ea typeface="Calibri" panose="020F0502020204030204" pitchFamily="34" charset="0"/>
              </a:rPr>
              <a:t> </a:t>
            </a:r>
            <a:r>
              <a:rPr lang="tr-TR" sz="3600" b="1" dirty="0" smtClean="0">
                <a:effectLst/>
                <a:latin typeface="Times New Roman" panose="02020603050405020304" pitchFamily="18" charset="0"/>
                <a:ea typeface="Calibri" panose="020F0502020204030204" pitchFamily="34" charset="0"/>
              </a:rPr>
              <a:t>bağlamayın…</a:t>
            </a:r>
            <a:endParaRPr lang="tr-TR" dirty="0"/>
          </a:p>
        </p:txBody>
      </p:sp>
      <p:pic>
        <p:nvPicPr>
          <p:cNvPr id="8" name="Resim Yer Tutucusu 7">
            <a:extLst>
              <a:ext uri="{FF2B5EF4-FFF2-40B4-BE49-F238E27FC236}">
                <a16:creationId xmlns:a16="http://schemas.microsoft.com/office/drawing/2014/main" xmlns="" id="{680F3FBD-44E4-4E9B-A31E-7C4D6F45F250}"/>
              </a:ext>
            </a:extLst>
          </p:cNvPr>
          <p:cNvPicPr>
            <a:picLocks noGrp="1" noChangeAspect="1"/>
          </p:cNvPicPr>
          <p:nvPr>
            <p:ph type="pic" idx="1"/>
          </p:nvPr>
        </p:nvPicPr>
        <p:blipFill>
          <a:blip r:embed="rId2"/>
          <a:srcRect l="29541" r="29541"/>
          <a:stretch>
            <a:fillRect/>
          </a:stretch>
        </p:blipFill>
        <p:spPr>
          <a:xfrm>
            <a:off x="6196613" y="858982"/>
            <a:ext cx="5282214" cy="5347619"/>
          </a:xfrm>
        </p:spPr>
      </p:pic>
    </p:spTree>
    <p:extLst>
      <p:ext uri="{BB962C8B-B14F-4D97-AF65-F5344CB8AC3E}">
        <p14:creationId xmlns:p14="http://schemas.microsoft.com/office/powerpoint/2010/main" xmlns="" val="6056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EFC897-6141-4913-AE1C-AD23213BFD7C}"/>
              </a:ext>
            </a:extLst>
          </p:cNvPr>
          <p:cNvSpPr>
            <a:spLocks noGrp="1"/>
          </p:cNvSpPr>
          <p:nvPr>
            <p:ph type="ctrTitle"/>
          </p:nvPr>
        </p:nvSpPr>
        <p:spPr>
          <a:xfrm>
            <a:off x="1154955" y="1343890"/>
            <a:ext cx="8825658" cy="3948545"/>
          </a:xfrm>
        </p:spPr>
        <p:txBody>
          <a:bodyPr/>
          <a:lstStyle/>
          <a:p>
            <a:pPr marL="685800" lvl="0" indent="-685800">
              <a:lnSpc>
                <a:spcPct val="115000"/>
              </a:lnSpc>
              <a:spcAft>
                <a:spcPts val="1000"/>
              </a:spcAft>
              <a:buFont typeface="Wingdings" panose="05000000000000000000" pitchFamily="2" charset="2"/>
              <a:buChar char="ü"/>
            </a:pPr>
            <a:r>
              <a:rPr lang="tr-TR" sz="5400" b="1" dirty="0">
                <a:effectLst/>
                <a:latin typeface="Times New Roman" panose="02020603050405020304" pitchFamily="18" charset="0"/>
                <a:ea typeface="Calibri" panose="020F0502020204030204" pitchFamily="34" charset="0"/>
              </a:rPr>
              <a:t>Anne /baba eksiğini aşırı çaba ile kapamaya </a:t>
            </a:r>
            <a:r>
              <a:rPr lang="tr-TR" sz="5400" b="1" dirty="0" smtClean="0">
                <a:effectLst/>
                <a:latin typeface="Times New Roman" panose="02020603050405020304" pitchFamily="18" charset="0"/>
                <a:ea typeface="Calibri" panose="020F0502020204030204" pitchFamily="34" charset="0"/>
              </a:rPr>
              <a:t>çalışmayın…</a:t>
            </a:r>
            <a:endParaRPr lang="tr-TR" dirty="0"/>
          </a:p>
        </p:txBody>
      </p:sp>
    </p:spTree>
    <p:extLst>
      <p:ext uri="{BB962C8B-B14F-4D97-AF65-F5344CB8AC3E}">
        <p14:creationId xmlns:p14="http://schemas.microsoft.com/office/powerpoint/2010/main" xmlns="" val="285389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5590BAE-81D1-4D4C-8114-5E09005A11BC}"/>
              </a:ext>
            </a:extLst>
          </p:cNvPr>
          <p:cNvSpPr>
            <a:spLocks noGrp="1"/>
          </p:cNvSpPr>
          <p:nvPr>
            <p:ph type="title"/>
          </p:nvPr>
        </p:nvSpPr>
        <p:spPr>
          <a:xfrm>
            <a:off x="1154955" y="1693333"/>
            <a:ext cx="3865134" cy="3335867"/>
          </a:xfrm>
        </p:spPr>
        <p:txBody>
          <a:bodyPr>
            <a:noAutofit/>
          </a:bodyPr>
          <a:lstStyle/>
          <a:p>
            <a:pPr marL="571500" lvl="0" indent="-571500">
              <a:lnSpc>
                <a:spcPct val="115000"/>
              </a:lnSpc>
              <a:spcAft>
                <a:spcPts val="1000"/>
              </a:spcAft>
              <a:buFont typeface="Wingdings" panose="05000000000000000000" pitchFamily="2" charset="2"/>
              <a:buChar char="ü"/>
            </a:pPr>
            <a:r>
              <a:rPr lang="tr-TR" sz="4000" b="1" dirty="0">
                <a:effectLst/>
                <a:latin typeface="Times New Roman" panose="02020603050405020304" pitchFamily="18" charset="0"/>
                <a:ea typeface="Calibri" panose="020F0502020204030204" pitchFamily="34" charset="0"/>
              </a:rPr>
              <a:t>Çocuk </a:t>
            </a:r>
            <a:r>
              <a:rPr lang="tr-TR" sz="4000" b="1" dirty="0" smtClean="0">
                <a:effectLst/>
                <a:latin typeface="Times New Roman" panose="02020603050405020304" pitchFamily="18" charset="0"/>
                <a:ea typeface="Calibri" panose="020F0502020204030204" pitchFamily="34" charset="0"/>
              </a:rPr>
              <a:t>üzerinden ASLA tartışma çıkarmayın…</a:t>
            </a:r>
            <a:r>
              <a:rPr lang="tr-TR" sz="4000" dirty="0">
                <a:effectLst/>
                <a:latin typeface="Calibri" panose="020F0502020204030204" pitchFamily="34" charset="0"/>
                <a:ea typeface="Calibri" panose="020F0502020204030204" pitchFamily="34" charset="0"/>
              </a:rPr>
              <a:t/>
            </a:r>
            <a:br>
              <a:rPr lang="tr-TR" sz="4000" dirty="0">
                <a:effectLst/>
                <a:latin typeface="Calibri" panose="020F0502020204030204" pitchFamily="34" charset="0"/>
                <a:ea typeface="Calibri" panose="020F0502020204030204" pitchFamily="34" charset="0"/>
              </a:rPr>
            </a:br>
            <a:endParaRPr lang="tr-TR" sz="4000" dirty="0"/>
          </a:p>
        </p:txBody>
      </p:sp>
      <p:pic>
        <p:nvPicPr>
          <p:cNvPr id="8" name="Resim Yer Tutucusu 7">
            <a:extLst>
              <a:ext uri="{FF2B5EF4-FFF2-40B4-BE49-F238E27FC236}">
                <a16:creationId xmlns:a16="http://schemas.microsoft.com/office/drawing/2014/main" xmlns="" id="{135D97CE-FBA2-4BF9-A1E7-8697040ED7E7}"/>
              </a:ext>
            </a:extLst>
          </p:cNvPr>
          <p:cNvPicPr>
            <a:picLocks noGrp="1" noChangeAspect="1"/>
          </p:cNvPicPr>
          <p:nvPr>
            <p:ph type="pic" idx="1"/>
          </p:nvPr>
        </p:nvPicPr>
        <p:blipFill>
          <a:blip r:embed="rId2"/>
          <a:srcRect l="31382" r="31382"/>
          <a:stretch>
            <a:fillRect/>
          </a:stretch>
        </p:blipFill>
        <p:spPr>
          <a:xfrm>
            <a:off x="6331527" y="1142999"/>
            <a:ext cx="5320146" cy="5119255"/>
          </a:xfrm>
          <a:prstGeom prst="roundRect">
            <a:avLst>
              <a:gd name="adj" fmla="val 10248"/>
            </a:avLst>
          </a:prstGeom>
        </p:spPr>
      </p:pic>
    </p:spTree>
    <p:extLst>
      <p:ext uri="{BB962C8B-B14F-4D97-AF65-F5344CB8AC3E}">
        <p14:creationId xmlns:p14="http://schemas.microsoft.com/office/powerpoint/2010/main" xmlns="" val="280436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2B64F15-B4AF-40D5-9524-B27972A7D823}"/>
              </a:ext>
            </a:extLst>
          </p:cNvPr>
          <p:cNvSpPr>
            <a:spLocks noGrp="1"/>
          </p:cNvSpPr>
          <p:nvPr>
            <p:ph type="ctrTitle"/>
          </p:nvPr>
        </p:nvSpPr>
        <p:spPr>
          <a:xfrm>
            <a:off x="1154955" y="2099732"/>
            <a:ext cx="8825658" cy="3275831"/>
          </a:xfrm>
        </p:spPr>
        <p:txBody>
          <a:bodyPr/>
          <a:lstStyle/>
          <a:p>
            <a:pPr marL="685800" lvl="0" indent="-685800">
              <a:lnSpc>
                <a:spcPct val="115000"/>
              </a:lnSpc>
              <a:spcAft>
                <a:spcPts val="1000"/>
              </a:spcAft>
              <a:buFont typeface="Wingdings" panose="05000000000000000000" pitchFamily="2" charset="2"/>
              <a:buChar char="ü"/>
            </a:pPr>
            <a:r>
              <a:rPr lang="tr-TR" sz="5400" b="1" dirty="0">
                <a:effectLst/>
                <a:latin typeface="Times New Roman" panose="02020603050405020304" pitchFamily="18" charset="0"/>
                <a:ea typeface="Calibri" panose="020F0502020204030204" pitchFamily="34" charset="0"/>
              </a:rPr>
              <a:t>Uzakta olduğunuz zamanlarda da çocukla iletişimde </a:t>
            </a:r>
            <a:r>
              <a:rPr lang="tr-TR" sz="5400" b="1" dirty="0" smtClean="0">
                <a:effectLst/>
                <a:latin typeface="Times New Roman" panose="02020603050405020304" pitchFamily="18" charset="0"/>
                <a:ea typeface="Calibri" panose="020F0502020204030204" pitchFamily="34" charset="0"/>
              </a:rPr>
              <a:t>kalın…</a:t>
            </a:r>
            <a:endParaRPr lang="tr-TR" dirty="0"/>
          </a:p>
        </p:txBody>
      </p:sp>
    </p:spTree>
    <p:extLst>
      <p:ext uri="{BB962C8B-B14F-4D97-AF65-F5344CB8AC3E}">
        <p14:creationId xmlns:p14="http://schemas.microsoft.com/office/powerpoint/2010/main" xmlns="" val="124127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AD46DA-9C35-4078-B631-C4FCB3BBD5AE}"/>
              </a:ext>
            </a:extLst>
          </p:cNvPr>
          <p:cNvSpPr>
            <a:spLocks noGrp="1"/>
          </p:cNvSpPr>
          <p:nvPr>
            <p:ph type="title"/>
          </p:nvPr>
        </p:nvSpPr>
        <p:spPr>
          <a:xfrm>
            <a:off x="1581878" y="982134"/>
            <a:ext cx="8453906" cy="3936230"/>
          </a:xfrm>
        </p:spPr>
        <p:txBody>
          <a:bodyPr/>
          <a:lstStyle/>
          <a:p>
            <a:pPr marL="342900" lvl="0" indent="-342900">
              <a:lnSpc>
                <a:spcPct val="115000"/>
              </a:lnSpc>
              <a:spcAft>
                <a:spcPts val="1000"/>
              </a:spcAft>
            </a:pPr>
            <a:r>
              <a:rPr lang="tr-TR" sz="4000" b="1" dirty="0">
                <a:effectLst/>
                <a:latin typeface="Times New Roman" panose="02020603050405020304" pitchFamily="18" charset="0"/>
                <a:ea typeface="Calibri" panose="020F0502020204030204" pitchFamily="34" charset="0"/>
              </a:rPr>
              <a:t>Eğer uzaktaki anne </a:t>
            </a:r>
            <a:r>
              <a:rPr lang="tr-TR" sz="4000" b="1" dirty="0" smtClean="0">
                <a:effectLst/>
                <a:latin typeface="Times New Roman" panose="02020603050405020304" pitchFamily="18" charset="0"/>
                <a:ea typeface="Calibri" panose="020F0502020204030204" pitchFamily="34" charset="0"/>
              </a:rPr>
              <a:t>ya da baba </a:t>
            </a:r>
            <a:r>
              <a:rPr lang="tr-TR" sz="4000" b="1" dirty="0">
                <a:effectLst/>
                <a:latin typeface="Times New Roman" panose="02020603050405020304" pitchFamily="18" charset="0"/>
                <a:ea typeface="Calibri" panose="020F0502020204030204" pitchFamily="34" charset="0"/>
              </a:rPr>
              <a:t>iseniz evde çocuğunuza ait özel eşyaların  (oyuncak, kitap, odası) olmasına özen </a:t>
            </a:r>
            <a:r>
              <a:rPr lang="tr-TR" sz="4000" b="1" dirty="0" smtClean="0">
                <a:effectLst/>
                <a:latin typeface="Times New Roman" panose="02020603050405020304" pitchFamily="18" charset="0"/>
                <a:ea typeface="Calibri" panose="020F0502020204030204" pitchFamily="34" charset="0"/>
              </a:rPr>
              <a:t>gösterin…</a:t>
            </a:r>
            <a:r>
              <a:rPr lang="tr-TR" sz="3600" dirty="0">
                <a:effectLst/>
                <a:latin typeface="Calibri" panose="020F0502020204030204" pitchFamily="34" charset="0"/>
                <a:ea typeface="Calibri" panose="020F0502020204030204" pitchFamily="34" charset="0"/>
              </a:rPr>
              <a:t/>
            </a:r>
            <a:br>
              <a:rPr lang="tr-TR" sz="3600" dirty="0">
                <a:effectLst/>
                <a:latin typeface="Calibri" panose="020F0502020204030204" pitchFamily="34" charset="0"/>
                <a:ea typeface="Calibri" panose="020F0502020204030204" pitchFamily="34" charset="0"/>
              </a:rPr>
            </a:br>
            <a:endParaRPr lang="tr-TR" dirty="0"/>
          </a:p>
        </p:txBody>
      </p:sp>
    </p:spTree>
    <p:extLst>
      <p:ext uri="{BB962C8B-B14F-4D97-AF65-F5344CB8AC3E}">
        <p14:creationId xmlns:p14="http://schemas.microsoft.com/office/powerpoint/2010/main" xmlns="" val="328778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A42261-2892-40A9-8E0D-13829607A26D}"/>
              </a:ext>
            </a:extLst>
          </p:cNvPr>
          <p:cNvSpPr>
            <a:spLocks noGrp="1"/>
          </p:cNvSpPr>
          <p:nvPr>
            <p:ph type="ctrTitle"/>
          </p:nvPr>
        </p:nvSpPr>
        <p:spPr>
          <a:xfrm>
            <a:off x="1154955" y="2099732"/>
            <a:ext cx="8825658" cy="3081867"/>
          </a:xfrm>
        </p:spPr>
        <p:txBody>
          <a:bodyPr/>
          <a:lstStyle/>
          <a:p>
            <a:pPr marL="685800" lvl="0" indent="-685800">
              <a:lnSpc>
                <a:spcPct val="115000"/>
              </a:lnSpc>
              <a:spcAft>
                <a:spcPts val="1000"/>
              </a:spcAft>
              <a:buFont typeface="Wingdings" panose="05000000000000000000" pitchFamily="2" charset="2"/>
              <a:buChar char="ü"/>
            </a:pPr>
            <a:r>
              <a:rPr lang="tr-TR" sz="5400" dirty="0">
                <a:effectLst/>
                <a:latin typeface="Calibri" panose="020F0502020204030204" pitchFamily="34" charset="0"/>
                <a:ea typeface="Calibri" panose="020F0502020204030204" pitchFamily="34" charset="0"/>
              </a:rPr>
              <a:t>İhtiyaç halinde uzman desteğine </a:t>
            </a:r>
            <a:r>
              <a:rPr lang="tr-TR" sz="5400" dirty="0" smtClean="0">
                <a:effectLst/>
                <a:latin typeface="Calibri" panose="020F0502020204030204" pitchFamily="34" charset="0"/>
                <a:ea typeface="Calibri" panose="020F0502020204030204" pitchFamily="34" charset="0"/>
              </a:rPr>
              <a:t>başvurun…</a:t>
            </a:r>
            <a:endParaRPr lang="tr-TR" dirty="0"/>
          </a:p>
        </p:txBody>
      </p:sp>
    </p:spTree>
    <p:extLst>
      <p:ext uri="{BB962C8B-B14F-4D97-AF65-F5344CB8AC3E}">
        <p14:creationId xmlns:p14="http://schemas.microsoft.com/office/powerpoint/2010/main" xmlns="" val="226024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07186F1-F2C1-4444-B131-92F03EDBC562}"/>
              </a:ext>
            </a:extLst>
          </p:cNvPr>
          <p:cNvSpPr txBox="1"/>
          <p:nvPr/>
        </p:nvSpPr>
        <p:spPr>
          <a:xfrm>
            <a:off x="957201" y="2864548"/>
            <a:ext cx="8147609" cy="857671"/>
          </a:xfrm>
          <a:prstGeom prst="rect">
            <a:avLst/>
          </a:prstGeom>
          <a:noFill/>
        </p:spPr>
        <p:txBody>
          <a:bodyPr wrap="square">
            <a:spAutoFit/>
          </a:bodyPr>
          <a:lstStyle/>
          <a:p>
            <a:pPr>
              <a:lnSpc>
                <a:spcPct val="115000"/>
              </a:lnSpc>
              <a:spcAft>
                <a:spcPts val="1000"/>
              </a:spcAft>
              <a:buFont typeface="Arial" pitchFamily="34" charset="0"/>
              <a:buChar char="•"/>
              <a:tabLst>
                <a:tab pos="4095750" algn="l"/>
              </a:tabLst>
            </a:pPr>
            <a:r>
              <a:rPr lang="tr-TR" b="1" u="sng" dirty="0" smtClean="0">
                <a:solidFill>
                  <a:schemeClr val="accent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http</a:t>
            </a:r>
            <a:r>
              <a:rPr lang="tr-TR" b="1" u="sng" dirty="0">
                <a:solidFill>
                  <a:schemeClr val="accent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://ailetoplum.aile.gov.tr/araştırmalar/tek-ebeveynli-aileler.pdf</a:t>
            </a:r>
            <a:r>
              <a:rPr lang="tr-TR" b="1" dirty="0">
                <a:solidFill>
                  <a:schemeClr val="accent1"/>
                </a:solidFill>
                <a:effectLst/>
                <a:latin typeface="Calibri" panose="020F0502020204030204" pitchFamily="34" charset="0"/>
                <a:ea typeface="Calibri" panose="020F0502020204030204" pitchFamily="34" charset="0"/>
              </a:rPr>
              <a:t>  Ankara 2011</a:t>
            </a:r>
            <a:endParaRPr lang="tr-TR" dirty="0">
              <a:solidFill>
                <a:schemeClr val="accent1"/>
              </a:solidFill>
              <a:effectLst/>
              <a:latin typeface="Calibri" panose="020F0502020204030204" pitchFamily="34" charset="0"/>
              <a:ea typeface="Calibri" panose="020F0502020204030204" pitchFamily="34" charset="0"/>
            </a:endParaRPr>
          </a:p>
          <a:p>
            <a:pPr>
              <a:lnSpc>
                <a:spcPct val="115000"/>
              </a:lnSpc>
              <a:spcAft>
                <a:spcPts val="1000"/>
              </a:spcAft>
              <a:buFont typeface="Arial" pitchFamily="34" charset="0"/>
              <a:buChar char="•"/>
              <a:tabLst>
                <a:tab pos="4095750" algn="l"/>
              </a:tabLst>
            </a:pPr>
            <a:r>
              <a:rPr lang="tr-TR" b="1" dirty="0" smtClean="0">
                <a:solidFill>
                  <a:schemeClr val="accent1"/>
                </a:solidFill>
                <a:effectLst/>
                <a:latin typeface="Calibri" panose="020F0502020204030204" pitchFamily="34" charset="0"/>
                <a:ea typeface="Calibri" panose="020F0502020204030204" pitchFamily="34" charset="0"/>
              </a:rPr>
              <a:t>https</a:t>
            </a:r>
            <a:r>
              <a:rPr lang="tr-TR" b="1" dirty="0">
                <a:solidFill>
                  <a:schemeClr val="accent1"/>
                </a:solidFill>
                <a:effectLst/>
                <a:latin typeface="Calibri" panose="020F0502020204030204" pitchFamily="34" charset="0"/>
                <a:ea typeface="Calibri" panose="020F0502020204030204" pitchFamily="34" charset="0"/>
              </a:rPr>
              <a:t>://www.aep.gov.tr/wp-content/uploads/2019/01/Tek-Ebeveynli-Aileler.pdf</a:t>
            </a:r>
            <a:endParaRPr lang="tr-TR" dirty="0">
              <a:solidFill>
                <a:schemeClr val="accent1"/>
              </a:solidFill>
              <a:effectLst/>
              <a:latin typeface="Calibri" panose="020F0502020204030204" pitchFamily="34" charset="0"/>
              <a:ea typeface="Calibri" panose="020F0502020204030204" pitchFamily="34" charset="0"/>
            </a:endParaRPr>
          </a:p>
        </p:txBody>
      </p:sp>
      <p:sp>
        <p:nvSpPr>
          <p:cNvPr id="2" name="Başlık 1">
            <a:extLst>
              <a:ext uri="{FF2B5EF4-FFF2-40B4-BE49-F238E27FC236}">
                <a16:creationId xmlns:a16="http://schemas.microsoft.com/office/drawing/2014/main" xmlns="" id="{F978CC05-0753-4DE0-9E16-0E0CD9A00B75}"/>
              </a:ext>
            </a:extLst>
          </p:cNvPr>
          <p:cNvSpPr>
            <a:spLocks noGrp="1"/>
          </p:cNvSpPr>
          <p:nvPr>
            <p:ph type="title"/>
          </p:nvPr>
        </p:nvSpPr>
        <p:spPr/>
        <p:txBody>
          <a:bodyPr/>
          <a:lstStyle/>
          <a:p>
            <a:r>
              <a:rPr lang="tr-TR" b="1" dirty="0" smtClean="0">
                <a:solidFill>
                  <a:schemeClr val="accent1"/>
                </a:solidFill>
                <a:latin typeface="Calibri" panose="020F0502020204030204" pitchFamily="34" charset="0"/>
                <a:ea typeface="Calibri" panose="020F0502020204030204" pitchFamily="34" charset="0"/>
              </a:rPr>
              <a:t>KAYNAKLAR</a:t>
            </a:r>
            <a:r>
              <a:rPr lang="tr-TR" b="1" dirty="0" smtClean="0">
                <a:solidFill>
                  <a:schemeClr val="accent1"/>
                </a:solidFill>
                <a:latin typeface="Calibri" panose="020F0502020204030204" pitchFamily="34" charset="0"/>
                <a:ea typeface="Calibri" panose="020F0502020204030204" pitchFamily="34" charset="0"/>
              </a:rPr>
              <a:t>:</a:t>
            </a:r>
            <a:endParaRPr lang="tr-TR" dirty="0"/>
          </a:p>
        </p:txBody>
      </p:sp>
    </p:spTree>
    <p:extLst>
      <p:ext uri="{BB962C8B-B14F-4D97-AF65-F5344CB8AC3E}">
        <p14:creationId xmlns:p14="http://schemas.microsoft.com/office/powerpoint/2010/main" xmlns="" val="306310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85C07A-4AD2-4A8A-9CF8-967759B16944}"/>
              </a:ext>
            </a:extLst>
          </p:cNvPr>
          <p:cNvSpPr>
            <a:spLocks noGrp="1"/>
          </p:cNvSpPr>
          <p:nvPr>
            <p:ph type="title"/>
          </p:nvPr>
        </p:nvSpPr>
        <p:spPr/>
        <p:txBody>
          <a:bodyPr/>
          <a:lstStyle/>
          <a:p>
            <a:r>
              <a:rPr lang="tr-TR" dirty="0" smtClean="0"/>
              <a:t>Tek ebeveynlik…</a:t>
            </a:r>
            <a:endParaRPr lang="tr-TR" dirty="0"/>
          </a:p>
        </p:txBody>
      </p:sp>
      <p:sp>
        <p:nvSpPr>
          <p:cNvPr id="3" name="İçerik Yer Tutucusu 2">
            <a:extLst>
              <a:ext uri="{FF2B5EF4-FFF2-40B4-BE49-F238E27FC236}">
                <a16:creationId xmlns:a16="http://schemas.microsoft.com/office/drawing/2014/main" xmlns="" id="{7B02CE92-D8DF-409D-A690-7D8173DDB975}"/>
              </a:ext>
            </a:extLst>
          </p:cNvPr>
          <p:cNvSpPr>
            <a:spLocks noGrp="1"/>
          </p:cNvSpPr>
          <p:nvPr>
            <p:ph idx="1"/>
          </p:nvPr>
        </p:nvSpPr>
        <p:spPr/>
        <p:txBody>
          <a:bodyPr>
            <a:noAutofit/>
          </a:bodyPr>
          <a:lstStyle/>
          <a:p>
            <a:r>
              <a:rPr lang="tr-TR" sz="3200" dirty="0"/>
              <a:t>Çeşitli nedenlerle tek başına kalmış annenin ya da babanın, çocuğun bakımını tek başına üstlenmesi hem ebeveyn hem de çocuk açısından </a:t>
            </a:r>
            <a:r>
              <a:rPr lang="tr-TR" sz="3200" dirty="0" err="1"/>
              <a:t>travmatik</a:t>
            </a:r>
            <a:r>
              <a:rPr lang="tr-TR" sz="3200" dirty="0"/>
              <a:t> sonuçlar </a:t>
            </a:r>
            <a:r>
              <a:rPr lang="tr-TR" sz="3200" dirty="0" smtClean="0"/>
              <a:t>da doğurabiliyor</a:t>
            </a:r>
            <a:r>
              <a:rPr lang="tr-TR" sz="3200" dirty="0"/>
              <a:t>. </a:t>
            </a:r>
          </a:p>
        </p:txBody>
      </p:sp>
    </p:spTree>
    <p:extLst>
      <p:ext uri="{BB962C8B-B14F-4D97-AF65-F5344CB8AC3E}">
        <p14:creationId xmlns:p14="http://schemas.microsoft.com/office/powerpoint/2010/main" xmlns="" val="119933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3EC6C59-9CA2-487A-98CD-BC7B7A74C094}"/>
              </a:ext>
            </a:extLst>
          </p:cNvPr>
          <p:cNvSpPr>
            <a:spLocks noGrp="1"/>
          </p:cNvSpPr>
          <p:nvPr>
            <p:ph type="title"/>
          </p:nvPr>
        </p:nvSpPr>
        <p:spPr/>
        <p:txBody>
          <a:bodyPr/>
          <a:lstStyle/>
          <a:p>
            <a:r>
              <a:rPr lang="tr-TR" dirty="0" smtClean="0"/>
              <a:t>Tek ebeveynlik…</a:t>
            </a:r>
            <a:endParaRPr lang="tr-TR" dirty="0"/>
          </a:p>
        </p:txBody>
      </p:sp>
      <p:pic>
        <p:nvPicPr>
          <p:cNvPr id="5" name="İçerik Yer Tutucusu 4">
            <a:extLst>
              <a:ext uri="{FF2B5EF4-FFF2-40B4-BE49-F238E27FC236}">
                <a16:creationId xmlns:a16="http://schemas.microsoft.com/office/drawing/2014/main" xmlns="" id="{68B62CD9-77A6-4BB4-A82E-2AB7753E6325}"/>
              </a:ext>
            </a:extLst>
          </p:cNvPr>
          <p:cNvPicPr>
            <a:picLocks noGrp="1" noChangeAspect="1"/>
          </p:cNvPicPr>
          <p:nvPr>
            <p:ph idx="1"/>
          </p:nvPr>
        </p:nvPicPr>
        <p:blipFill>
          <a:blip r:embed="rId2"/>
          <a:stretch>
            <a:fillRect/>
          </a:stretch>
        </p:blipFill>
        <p:spPr>
          <a:xfrm>
            <a:off x="550415" y="2352583"/>
            <a:ext cx="8327254" cy="3755253"/>
          </a:xfrm>
        </p:spPr>
      </p:pic>
    </p:spTree>
    <p:extLst>
      <p:ext uri="{BB962C8B-B14F-4D97-AF65-F5344CB8AC3E}">
        <p14:creationId xmlns:p14="http://schemas.microsoft.com/office/powerpoint/2010/main" xmlns="" val="15917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6808F0-2F21-4C4C-99A7-F20AF49B1CFF}"/>
              </a:ext>
            </a:extLst>
          </p:cNvPr>
          <p:cNvSpPr>
            <a:spLocks noGrp="1"/>
          </p:cNvSpPr>
          <p:nvPr>
            <p:ph type="title"/>
          </p:nvPr>
        </p:nvSpPr>
        <p:spPr/>
        <p:txBody>
          <a:bodyPr/>
          <a:lstStyle/>
          <a:p>
            <a:r>
              <a:rPr lang="tr-TR" dirty="0" smtClean="0"/>
              <a:t>Tek ebeveynlik…</a:t>
            </a:r>
            <a:endParaRPr lang="tr-TR" dirty="0"/>
          </a:p>
        </p:txBody>
      </p:sp>
      <p:sp>
        <p:nvSpPr>
          <p:cNvPr id="3" name="İçerik Yer Tutucusu 2">
            <a:extLst>
              <a:ext uri="{FF2B5EF4-FFF2-40B4-BE49-F238E27FC236}">
                <a16:creationId xmlns:a16="http://schemas.microsoft.com/office/drawing/2014/main" xmlns="" id="{7A76DDC8-251B-4F2D-91B0-0AD9AA0A04D5}"/>
              </a:ext>
            </a:extLst>
          </p:cNvPr>
          <p:cNvSpPr>
            <a:spLocks noGrp="1"/>
          </p:cNvSpPr>
          <p:nvPr>
            <p:ph idx="1"/>
          </p:nvPr>
        </p:nvSpPr>
        <p:spPr/>
        <p:txBody>
          <a:bodyPr>
            <a:normAutofit/>
          </a:bodyPr>
          <a:lstStyle/>
          <a:p>
            <a:r>
              <a:rPr lang="tr-TR" sz="2800" dirty="0"/>
              <a:t>Bilimsel çalışmalar tek ebeveynliği: Bir ebeveyn ve ona bağımlı olarak yaşayan çocuk veya çocuklardan oluşan aile olarak tanımlıyor. Tek ebeveynli ailelerin sayısının son yirmi yılda yaklaşık iki katına çıktığını, okullarda öğrenci sayısının yaklaşık yüzde onunun tek ebeveynli öğrenciler olduğunu görmekteyiz.</a:t>
            </a:r>
          </a:p>
        </p:txBody>
      </p:sp>
    </p:spTree>
    <p:extLst>
      <p:ext uri="{BB962C8B-B14F-4D97-AF65-F5344CB8AC3E}">
        <p14:creationId xmlns:p14="http://schemas.microsoft.com/office/powerpoint/2010/main" xmlns="" val="319475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C28907D-4EE9-4E14-884B-E34360517E4B}"/>
              </a:ext>
            </a:extLst>
          </p:cNvPr>
          <p:cNvSpPr>
            <a:spLocks noGrp="1"/>
          </p:cNvSpPr>
          <p:nvPr>
            <p:ph type="title"/>
          </p:nvPr>
        </p:nvSpPr>
        <p:spPr/>
        <p:txBody>
          <a:bodyPr/>
          <a:lstStyle/>
          <a:p>
            <a:r>
              <a:rPr lang="tr-TR" sz="3600" b="1" dirty="0">
                <a:effectLst/>
                <a:latin typeface="Times New Roman" panose="02020603050405020304" pitchFamily="18" charset="0"/>
                <a:ea typeface="Calibri" panose="020F0502020204030204" pitchFamily="34" charset="0"/>
              </a:rPr>
              <a:t>Tek Ebeveynli Aile Tipleri:</a:t>
            </a:r>
            <a:r>
              <a:rPr lang="tr-TR" sz="3600" dirty="0">
                <a:effectLst/>
                <a:latin typeface="Times New Roman" panose="02020603050405020304" pitchFamily="18" charset="0"/>
                <a:ea typeface="Calibri" panose="020F0502020204030204" pitchFamily="34" charset="0"/>
              </a:rPr>
              <a:t> </a:t>
            </a:r>
            <a:endParaRPr lang="tr-TR" dirty="0"/>
          </a:p>
        </p:txBody>
      </p:sp>
      <p:sp>
        <p:nvSpPr>
          <p:cNvPr id="3" name="İçerik Yer Tutucusu 2">
            <a:extLst>
              <a:ext uri="{FF2B5EF4-FFF2-40B4-BE49-F238E27FC236}">
                <a16:creationId xmlns:a16="http://schemas.microsoft.com/office/drawing/2014/main" xmlns="" id="{F2E8923D-A59E-4B2D-A138-682D9780B768}"/>
              </a:ext>
            </a:extLst>
          </p:cNvPr>
          <p:cNvSpPr>
            <a:spLocks noGrp="1"/>
          </p:cNvSpPr>
          <p:nvPr>
            <p:ph idx="1"/>
          </p:nvPr>
        </p:nvSpPr>
        <p:spPr/>
        <p:txBody>
          <a:bodyPr>
            <a:normAutofit fontScale="92500"/>
          </a:bodyPr>
          <a:lstStyle/>
          <a:p>
            <a:pPr>
              <a:lnSpc>
                <a:spcPct val="115000"/>
              </a:lnSpc>
              <a:spcAft>
                <a:spcPts val="1000"/>
              </a:spcAft>
            </a:pPr>
            <a:r>
              <a:rPr lang="tr-TR" sz="2800" dirty="0">
                <a:effectLst/>
                <a:latin typeface="Times New Roman" panose="02020603050405020304" pitchFamily="18" charset="0"/>
                <a:ea typeface="Calibri" panose="020F0502020204030204" pitchFamily="34" charset="0"/>
              </a:rPr>
              <a:t>Boşanma sonucu oluşan tek ebeveynli aile </a:t>
            </a:r>
            <a:endParaRPr lang="tr-TR" sz="2800" dirty="0">
              <a:effectLst/>
              <a:latin typeface="Calibri" panose="020F0502020204030204" pitchFamily="34" charset="0"/>
              <a:ea typeface="Calibri" panose="020F0502020204030204" pitchFamily="34" charset="0"/>
            </a:endParaRPr>
          </a:p>
          <a:p>
            <a:pPr>
              <a:lnSpc>
                <a:spcPct val="115000"/>
              </a:lnSpc>
              <a:spcAft>
                <a:spcPts val="1000"/>
              </a:spcAft>
            </a:pPr>
            <a:r>
              <a:rPr lang="tr-TR" sz="2800" dirty="0">
                <a:effectLst/>
                <a:latin typeface="Times New Roman" panose="02020603050405020304" pitchFamily="18" charset="0"/>
                <a:ea typeface="Calibri" panose="020F0502020204030204" pitchFamily="34" charset="0"/>
              </a:rPr>
              <a:t>Eşi ölen ebeveyn ile çocuklarının oluşturduğu tek ebeveynli aile</a:t>
            </a:r>
            <a:endParaRPr lang="tr-TR" sz="2800" dirty="0">
              <a:effectLst/>
              <a:latin typeface="Calibri" panose="020F0502020204030204" pitchFamily="34" charset="0"/>
              <a:ea typeface="Calibri" panose="020F0502020204030204" pitchFamily="34" charset="0"/>
            </a:endParaRPr>
          </a:p>
          <a:p>
            <a:pPr>
              <a:lnSpc>
                <a:spcPct val="115000"/>
              </a:lnSpc>
              <a:spcAft>
                <a:spcPts val="1000"/>
              </a:spcAft>
            </a:pPr>
            <a:r>
              <a:rPr lang="tr-TR" sz="2800" dirty="0">
                <a:effectLst/>
                <a:latin typeface="Times New Roman" panose="02020603050405020304" pitchFamily="18" charset="0"/>
                <a:ea typeface="Calibri" panose="020F0502020204030204" pitchFamily="34" charset="0"/>
              </a:rPr>
              <a:t>Eşlerin ayrı yaşaması sonucu oluşan tek ebeveynli aile</a:t>
            </a:r>
            <a:endParaRPr lang="tr-TR" sz="2800" dirty="0">
              <a:effectLst/>
              <a:latin typeface="Calibri" panose="020F0502020204030204" pitchFamily="34" charset="0"/>
              <a:ea typeface="Calibri" panose="020F0502020204030204" pitchFamily="34" charset="0"/>
            </a:endParaRPr>
          </a:p>
          <a:p>
            <a:pPr>
              <a:lnSpc>
                <a:spcPct val="115000"/>
              </a:lnSpc>
              <a:spcAft>
                <a:spcPts val="1000"/>
              </a:spcAft>
            </a:pPr>
            <a:r>
              <a:rPr lang="tr-TR" sz="2800" dirty="0">
                <a:effectLst/>
                <a:latin typeface="Times New Roman" panose="02020603050405020304" pitchFamily="18" charset="0"/>
                <a:ea typeface="Calibri" panose="020F0502020204030204" pitchFamily="34" charset="0"/>
              </a:rPr>
              <a:t>Evlilik dışı birliktelikten çocuk sahibi olan tek ebeveynli aile</a:t>
            </a:r>
            <a:endParaRPr lang="tr-TR" sz="2800" dirty="0">
              <a:effectLst/>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xmlns="" val="383084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DDB5E3-6AE6-4ADF-9155-FC5B3CBD6DDF}"/>
              </a:ext>
            </a:extLst>
          </p:cNvPr>
          <p:cNvSpPr>
            <a:spLocks noGrp="1"/>
          </p:cNvSpPr>
          <p:nvPr>
            <p:ph type="title"/>
          </p:nvPr>
        </p:nvSpPr>
        <p:spPr>
          <a:xfrm>
            <a:off x="1071827" y="2287088"/>
            <a:ext cx="4351025" cy="2283824"/>
          </a:xfrm>
        </p:spPr>
        <p:txBody>
          <a:bodyPr/>
          <a:lstStyle/>
          <a:p>
            <a:r>
              <a:rPr lang="tr-TR" sz="2400" dirty="0">
                <a:effectLst/>
                <a:latin typeface="Times New Roman" panose="02020603050405020304" pitchFamily="18" charset="0"/>
                <a:ea typeface="Calibri" panose="020F0502020204030204" pitchFamily="34" charset="0"/>
              </a:rPr>
              <a:t>Ayrılığın sebebi her ne olursa olsun çocuğun bakımı, evin düzeni, rol ve sorumluluklar gibi aileye ilişkin temel alanlarda, ailede kalan ebeveynin yükünün artması kaçınılmaz.</a:t>
            </a:r>
            <a:endParaRPr lang="tr-TR" sz="2400" dirty="0"/>
          </a:p>
        </p:txBody>
      </p:sp>
      <p:sp>
        <p:nvSpPr>
          <p:cNvPr id="3" name="Metin Yer Tutucusu 2">
            <a:extLst>
              <a:ext uri="{FF2B5EF4-FFF2-40B4-BE49-F238E27FC236}">
                <a16:creationId xmlns:a16="http://schemas.microsoft.com/office/drawing/2014/main" xmlns="" id="{ABB69031-22CF-457F-8AE2-E9B63A6F0E77}"/>
              </a:ext>
            </a:extLst>
          </p:cNvPr>
          <p:cNvSpPr>
            <a:spLocks noGrp="1"/>
          </p:cNvSpPr>
          <p:nvPr>
            <p:ph type="body" idx="1"/>
          </p:nvPr>
        </p:nvSpPr>
        <p:spPr/>
        <p:txBody>
          <a:bodyPr/>
          <a:lstStyle/>
          <a:p>
            <a:endParaRPr lang="tr-TR"/>
          </a:p>
        </p:txBody>
      </p:sp>
      <p:pic>
        <p:nvPicPr>
          <p:cNvPr id="5" name="Resim 4">
            <a:extLst>
              <a:ext uri="{FF2B5EF4-FFF2-40B4-BE49-F238E27FC236}">
                <a16:creationId xmlns:a16="http://schemas.microsoft.com/office/drawing/2014/main" xmlns="" id="{216ED318-D213-4F15-8D2E-AA7B67C909E1}"/>
              </a:ext>
            </a:extLst>
          </p:cNvPr>
          <p:cNvPicPr>
            <a:picLocks noChangeAspect="1"/>
          </p:cNvPicPr>
          <p:nvPr/>
        </p:nvPicPr>
        <p:blipFill>
          <a:blip r:embed="rId2"/>
          <a:stretch>
            <a:fillRect/>
          </a:stretch>
        </p:blipFill>
        <p:spPr>
          <a:xfrm>
            <a:off x="6589041" y="1801092"/>
            <a:ext cx="5034923" cy="4475018"/>
          </a:xfrm>
          <a:prstGeom prst="rect">
            <a:avLst/>
          </a:prstGeom>
        </p:spPr>
      </p:pic>
    </p:spTree>
    <p:extLst>
      <p:ext uri="{BB962C8B-B14F-4D97-AF65-F5344CB8AC3E}">
        <p14:creationId xmlns:p14="http://schemas.microsoft.com/office/powerpoint/2010/main" xmlns="" val="417810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33B957-10A6-4858-A7D3-E7FE05776B7D}"/>
              </a:ext>
            </a:extLst>
          </p:cNvPr>
          <p:cNvSpPr>
            <a:spLocks noGrp="1"/>
          </p:cNvSpPr>
          <p:nvPr>
            <p:ph type="title"/>
          </p:nvPr>
        </p:nvSpPr>
        <p:spPr/>
        <p:txBody>
          <a:bodyPr>
            <a:normAutofit/>
          </a:bodyPr>
          <a:lstStyle/>
          <a:p>
            <a:r>
              <a:rPr lang="tr-TR" sz="2400" dirty="0">
                <a:effectLst/>
                <a:latin typeface="Times New Roman" panose="02020603050405020304" pitchFamily="18" charset="0"/>
                <a:ea typeface="Calibri" panose="020F0502020204030204" pitchFamily="34" charset="0"/>
              </a:rPr>
              <a:t>. Bu durum anne ya da babaya olağanüstü sorunlar ve sorumluluklar da yüklemektedir.</a:t>
            </a:r>
            <a:endParaRPr lang="tr-TR" sz="2400" dirty="0"/>
          </a:p>
        </p:txBody>
      </p:sp>
      <p:sp>
        <p:nvSpPr>
          <p:cNvPr id="4" name="Metin Yer Tutucusu 3">
            <a:extLst>
              <a:ext uri="{FF2B5EF4-FFF2-40B4-BE49-F238E27FC236}">
                <a16:creationId xmlns:a16="http://schemas.microsoft.com/office/drawing/2014/main" xmlns="" id="{043450AC-582E-4445-AB98-21F2AA15D8B5}"/>
              </a:ext>
            </a:extLst>
          </p:cNvPr>
          <p:cNvSpPr>
            <a:spLocks noGrp="1"/>
          </p:cNvSpPr>
          <p:nvPr>
            <p:ph type="body" sz="half" idx="2"/>
          </p:nvPr>
        </p:nvSpPr>
        <p:spPr>
          <a:xfrm>
            <a:off x="1154954" y="3657599"/>
            <a:ext cx="3859212" cy="1735667"/>
          </a:xfrm>
        </p:spPr>
        <p:txBody>
          <a:bodyPr>
            <a:noAutofit/>
          </a:bodyPr>
          <a:lstStyle/>
          <a:p>
            <a:r>
              <a:rPr lang="tr-TR" sz="2400" dirty="0">
                <a:solidFill>
                  <a:schemeClr val="bg2"/>
                </a:solidFill>
                <a:effectLst/>
                <a:latin typeface="Times New Roman" panose="02020603050405020304" pitchFamily="18" charset="0"/>
                <a:ea typeface="Calibri" panose="020F0502020204030204" pitchFamily="34" charset="0"/>
              </a:rPr>
              <a:t>. Ülkemizde tek ebeveynli anneler ve babalar tek ebeveyn oldukları ilk zamanlarda genel olarak çocuğu tek başına yetiştirmek ile ilgili yoğun endişe yaşamaktadırlar. </a:t>
            </a:r>
            <a:endParaRPr lang="tr-TR" sz="2400" dirty="0">
              <a:solidFill>
                <a:schemeClr val="bg2"/>
              </a:solidFill>
            </a:endParaRPr>
          </a:p>
        </p:txBody>
      </p:sp>
      <p:pic>
        <p:nvPicPr>
          <p:cNvPr id="14" name="Resim Yer Tutucusu 13">
            <a:extLst>
              <a:ext uri="{FF2B5EF4-FFF2-40B4-BE49-F238E27FC236}">
                <a16:creationId xmlns:a16="http://schemas.microsoft.com/office/drawing/2014/main" xmlns="" id="{41A79DEF-932D-4B8E-8614-20392A6D19E8}"/>
              </a:ext>
            </a:extLst>
          </p:cNvPr>
          <p:cNvPicPr>
            <a:picLocks noGrp="1" noChangeAspect="1"/>
          </p:cNvPicPr>
          <p:nvPr>
            <p:ph type="pic" idx="1"/>
          </p:nvPr>
        </p:nvPicPr>
        <p:blipFill>
          <a:blip r:embed="rId2"/>
          <a:srcRect l="26598" r="26598"/>
          <a:stretch>
            <a:fillRect/>
          </a:stretch>
        </p:blipFill>
        <p:spPr>
          <a:xfrm>
            <a:off x="6547870" y="1143000"/>
            <a:ext cx="4050857" cy="4572000"/>
          </a:xfrm>
        </p:spPr>
      </p:pic>
    </p:spTree>
    <p:extLst>
      <p:ext uri="{BB962C8B-B14F-4D97-AF65-F5344CB8AC3E}">
        <p14:creationId xmlns:p14="http://schemas.microsoft.com/office/powerpoint/2010/main" xmlns="" val="83636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9D3F26-7893-4BD8-A09B-2AB21808A5FD}"/>
              </a:ext>
            </a:extLst>
          </p:cNvPr>
          <p:cNvSpPr>
            <a:spLocks noGrp="1"/>
          </p:cNvSpPr>
          <p:nvPr>
            <p:ph type="title"/>
          </p:nvPr>
        </p:nvSpPr>
        <p:spPr>
          <a:xfrm>
            <a:off x="1154954" y="2677645"/>
            <a:ext cx="4566973" cy="2420828"/>
          </a:xfrm>
        </p:spPr>
        <p:txBody>
          <a:bodyPr/>
          <a:lstStyle/>
          <a:p>
            <a:endParaRPr lang="tr-TR" dirty="0"/>
          </a:p>
        </p:txBody>
      </p:sp>
      <p:sp>
        <p:nvSpPr>
          <p:cNvPr id="3" name="Metin Yer Tutucusu 2">
            <a:extLst>
              <a:ext uri="{FF2B5EF4-FFF2-40B4-BE49-F238E27FC236}">
                <a16:creationId xmlns:a16="http://schemas.microsoft.com/office/drawing/2014/main" xmlns="" id="{E5CF8C8E-8814-4A76-91F4-B7662867FCEE}"/>
              </a:ext>
            </a:extLst>
          </p:cNvPr>
          <p:cNvSpPr>
            <a:spLocks noGrp="1"/>
          </p:cNvSpPr>
          <p:nvPr>
            <p:ph type="body" idx="1"/>
          </p:nvPr>
        </p:nvSpPr>
        <p:spPr/>
        <p:txBody>
          <a:bodyPr>
            <a:normAutofit fontScale="85000" lnSpcReduction="20000"/>
          </a:bodyPr>
          <a:lstStyle/>
          <a:p>
            <a:r>
              <a:rPr kumimoji="0" lang="tr-T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Yapılan </a:t>
            </a:r>
            <a:r>
              <a:rPr kumimoji="0" lang="tr-TR" sz="2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araştırmalar,tek </a:t>
            </a:r>
            <a:r>
              <a:rPr kumimoji="0" lang="tr-T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ebeveyn kalan anne ya da baba, süreci ne kadar sağlıklı atlatırsa, </a:t>
            </a:r>
            <a:r>
              <a:rPr kumimoji="0" lang="tr-TR" sz="2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çocuğun da </a:t>
            </a:r>
            <a:r>
              <a:rPr kumimoji="0" lang="tr-T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süreci o kadar sağlıklı </a:t>
            </a:r>
            <a:r>
              <a:rPr kumimoji="0" lang="tr-TR" sz="2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atlattığını göstermektedir.</a:t>
            </a:r>
            <a:endParaRPr lang="tr-TR" dirty="0"/>
          </a:p>
        </p:txBody>
      </p:sp>
      <p:pic>
        <p:nvPicPr>
          <p:cNvPr id="5" name="Resim 4">
            <a:extLst>
              <a:ext uri="{FF2B5EF4-FFF2-40B4-BE49-F238E27FC236}">
                <a16:creationId xmlns:a16="http://schemas.microsoft.com/office/drawing/2014/main" xmlns="" id="{BDDDEB34-B31A-4852-925E-1A4651DF5CCC}"/>
              </a:ext>
            </a:extLst>
          </p:cNvPr>
          <p:cNvPicPr>
            <a:picLocks noChangeAspect="1"/>
          </p:cNvPicPr>
          <p:nvPr/>
        </p:nvPicPr>
        <p:blipFill>
          <a:blip r:embed="rId2"/>
          <a:stretch>
            <a:fillRect/>
          </a:stretch>
        </p:blipFill>
        <p:spPr>
          <a:xfrm>
            <a:off x="1154954" y="2677645"/>
            <a:ext cx="4234464" cy="2185300"/>
          </a:xfrm>
          <a:prstGeom prst="rect">
            <a:avLst/>
          </a:prstGeom>
        </p:spPr>
      </p:pic>
    </p:spTree>
    <p:extLst>
      <p:ext uri="{BB962C8B-B14F-4D97-AF65-F5344CB8AC3E}">
        <p14:creationId xmlns:p14="http://schemas.microsoft.com/office/powerpoint/2010/main" xmlns="" val="4229542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{DBACC6F0-FF99-4C0D-B98F-A8F0299A6EC1}tf02900722</Template>
  <TotalTime>132</TotalTime>
  <Words>493</Words>
  <Application>Microsoft Office PowerPoint</Application>
  <PresentationFormat>Özel</PresentationFormat>
  <Paragraphs>46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İyon Toplantı Odası</vt:lpstr>
      <vt:lpstr>     TEK EBEVEYN OLMAK</vt:lpstr>
      <vt:lpstr>Tek ebeveynlik…</vt:lpstr>
      <vt:lpstr>Tek ebeveynlik…</vt:lpstr>
      <vt:lpstr>Tek ebeveynlik…</vt:lpstr>
      <vt:lpstr>Tek ebeveynlik…</vt:lpstr>
      <vt:lpstr>Tek Ebeveynli Aile Tipleri: </vt:lpstr>
      <vt:lpstr>Ayrılığın sebebi her ne olursa olsun çocuğun bakımı, evin düzeni, rol ve sorumluluklar gibi aileye ilişkin temel alanlarda, ailede kalan ebeveynin yükünün artması kaçınılmaz.</vt:lpstr>
      <vt:lpstr>. Bu durum anne ya da babaya olağanüstü sorunlar ve sorumluluklar da yüklemektedir.</vt:lpstr>
      <vt:lpstr>Slayt 9</vt:lpstr>
      <vt:lpstr>Tek ebeveyn olma süreci…</vt:lpstr>
      <vt:lpstr>Tek ebeveyn olma sürecinde ne yapmalı?</vt:lpstr>
      <vt:lpstr>Tek ebeveyn olma sürecinde ne yapmalı?</vt:lpstr>
      <vt:lpstr>Tek ebeveyn olma sürecinde ne yapmalı?</vt:lpstr>
      <vt:lpstr>Bu süreçte Ebeveyn hayata ne kadar iyi tutunursa çocuk da onu rol model alacaktır.</vt:lpstr>
      <vt:lpstr>Hayatı tekrar normalleştirmek, sosyal faaliyetlerde bulunmak, gezmek, spor yapmak, yeni hobiler edinmek hem ebeveyne hem de çocuklara iyi gelecektir.</vt:lpstr>
      <vt:lpstr>Unutulmayacak noktalar…</vt:lpstr>
      <vt:lpstr>Çocukla özel zaman geçirin… </vt:lpstr>
      <vt:lpstr>Çocukla doğru, açık, net bir iletişim kurun…</vt:lpstr>
      <vt:lpstr>Çocuğu ‘Taraf’ seçmeye zorlamayın… </vt:lpstr>
      <vt:lpstr>Çocukla diğer ebeveyn hakkında konuşurken kişisel sorunlarınızı, duygu ve düşüncelerinizi yansıtmayın… </vt:lpstr>
      <vt:lpstr>Olası problemleri tek ebeveynli olmasına bağlamayın…</vt:lpstr>
      <vt:lpstr>Anne /baba eksiğini aşırı çaba ile kapamaya çalışmayın…</vt:lpstr>
      <vt:lpstr>Çocuk üzerinden ASLA tartışma çıkarmayın… </vt:lpstr>
      <vt:lpstr>Uzakta olduğunuz zamanlarda da çocukla iletişimde kalın…</vt:lpstr>
      <vt:lpstr>Eğer uzaktaki anne ya da baba iseniz evde çocuğunuza ait özel eşyaların  (oyuncak, kitap, odası) olmasına özen gösterin… </vt:lpstr>
      <vt:lpstr>İhtiyaç halinde uzman desteğine başvurun…</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 EBEVEYN OLMAK</dc:title>
  <dc:creator>Özgül KOÇAK</dc:creator>
  <cp:lastModifiedBy>Win7</cp:lastModifiedBy>
  <cp:revision>38</cp:revision>
  <dcterms:created xsi:type="dcterms:W3CDTF">2020-10-11T21:07:58Z</dcterms:created>
  <dcterms:modified xsi:type="dcterms:W3CDTF">2020-10-17T19:14:38Z</dcterms:modified>
</cp:coreProperties>
</file>