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9"/>
    <p:sldId id="257" r:id="rId50"/>
    <p:sldId id="258" r:id="rId51"/>
    <p:sldId id="259" r:id="rId52"/>
    <p:sldId id="260" r:id="rId53"/>
    <p:sldId id="261" r:id="rId54"/>
    <p:sldId id="262" r:id="rId55"/>
    <p:sldId id="263" r:id="rId56"/>
    <p:sldId id="264" r:id="rId57"/>
    <p:sldId id="265" r:id="rId58"/>
    <p:sldId id="266" r:id="rId59"/>
    <p:sldId id="267" r:id="rId60"/>
    <p:sldId id="268" r:id="rId61"/>
    <p:sldId id="26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 id="282" r:id="rId75"/>
    <p:sldId id="283" r:id="rId76"/>
    <p:sldId id="284" r:id="rId77"/>
    <p:sldId id="285" r:id="rId78"/>
    <p:sldId id="286" r:id="rId79"/>
    <p:sldId id="287" r:id="rId80"/>
    <p:sldId id="288" r:id="rId81"/>
    <p:sldId id="289" r:id="rId82"/>
    <p:sldId id="290" r:id="rId83"/>
    <p:sldId id="291" r:id="rId84"/>
    <p:sldId id="292" r:id="rId85"/>
    <p:sldId id="293" r:id="rId86"/>
    <p:sldId id="294" r:id="rId87"/>
    <p:sldId id="295" r:id="rId88"/>
    <p:sldId id="296" r:id="rId89"/>
    <p:sldId id="297" r:id="rId90"/>
    <p:sldId id="298" r:id="rId91"/>
    <p:sldId id="299" r:id="rId92"/>
    <p:sldId id="300" r:id="rId93"/>
    <p:sldId id="301" r:id="rId94"/>
    <p:sldId id="302" r:id="rId95"/>
    <p:sldId id="303" r:id="rId96"/>
    <p:sldId id="304" r:id="rId97"/>
    <p:sldId id="305" r:id="rId98"/>
    <p:sldId id="306" r:id="rId99"/>
    <p:sldId id="307" r:id="rId100"/>
    <p:sldId id="308" r:id="rId101"/>
    <p:sldId id="309" r:id="rId102"/>
    <p:sldId id="310" r:id="rId103"/>
    <p:sldId id="311" r:id="rId104"/>
    <p:sldId id="312" r:id="rId105"/>
    <p:sldId id="313" r:id="rId106"/>
    <p:sldId id="314" r:id="rId107"/>
    <p:sldId id="315" r:id="rId108"/>
    <p:sldId id="316" r:id="rId109"/>
    <p:sldId id="317" r:id="rId110"/>
    <p:sldId id="318" r:id="rId111"/>
    <p:sldId id="319" r:id="rId112"/>
    <p:sldId id="320" r:id="rId113"/>
    <p:sldId id="321" r:id="rId114"/>
    <p:sldId id="322" r:id="rId115"/>
    <p:sldId id="323" r:id="rId116"/>
    <p:sldId id="324" r:id="rId11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Poppins Thin" charset="1" panose="00000300000000000000"/>
      <p:regular r:id="rId18"/>
    </p:embeddedFont>
    <p:embeddedFont>
      <p:font typeface="Poppins Thin Italics" charset="1" panose="00000300000000000000"/>
      <p:regular r:id="rId19"/>
    </p:embeddedFont>
    <p:embeddedFont>
      <p:font typeface="Poppins Extra-Light" charset="1" panose="00000300000000000000"/>
      <p:regular r:id="rId20"/>
    </p:embeddedFont>
    <p:embeddedFont>
      <p:font typeface="Poppins Extra-Light Italics" charset="1" panose="00000300000000000000"/>
      <p:regular r:id="rId21"/>
    </p:embeddedFont>
    <p:embeddedFont>
      <p:font typeface="Poppins Light" charset="1" panose="00000400000000000000"/>
      <p:regular r:id="rId22"/>
    </p:embeddedFont>
    <p:embeddedFont>
      <p:font typeface="Poppins Light Italics" charset="1" panose="00000400000000000000"/>
      <p:regular r:id="rId23"/>
    </p:embeddedFont>
    <p:embeddedFont>
      <p:font typeface="Poppins Medium" charset="1" panose="00000600000000000000"/>
      <p:regular r:id="rId24"/>
    </p:embeddedFont>
    <p:embeddedFont>
      <p:font typeface="Poppins Medium Italics" charset="1" panose="00000600000000000000"/>
      <p:regular r:id="rId25"/>
    </p:embeddedFont>
    <p:embeddedFont>
      <p:font typeface="Poppins Semi-Bold" charset="1" panose="00000700000000000000"/>
      <p:regular r:id="rId26"/>
    </p:embeddedFont>
    <p:embeddedFont>
      <p:font typeface="Poppins Semi-Bold Italics" charset="1" panose="00000700000000000000"/>
      <p:regular r:id="rId27"/>
    </p:embeddedFont>
    <p:embeddedFont>
      <p:font typeface="Poppins Ultra-Bold" charset="1" panose="00000900000000000000"/>
      <p:regular r:id="rId28"/>
    </p:embeddedFont>
    <p:embeddedFont>
      <p:font typeface="Poppins Ultra-Bold Italics" charset="1" panose="00000900000000000000"/>
      <p:regular r:id="rId29"/>
    </p:embeddedFont>
    <p:embeddedFont>
      <p:font typeface="Poppins Heavy" charset="1" panose="00000A00000000000000"/>
      <p:regular r:id="rId30"/>
    </p:embeddedFont>
    <p:embeddedFont>
      <p:font typeface="Poppins Heavy Italics" charset="1" panose="00000A00000000000000"/>
      <p:regular r:id="rId31"/>
    </p:embeddedFont>
    <p:embeddedFont>
      <p:font typeface="Agrandir" charset="1" panose="00000500000000000000"/>
      <p:regular r:id="rId32"/>
    </p:embeddedFont>
    <p:embeddedFont>
      <p:font typeface="Agrandir Bold" charset="1" panose="00000800000000000000"/>
      <p:regular r:id="rId33"/>
    </p:embeddedFont>
    <p:embeddedFont>
      <p:font typeface="Agrandir Italics" charset="1" panose="00000500000000000000"/>
      <p:regular r:id="rId34"/>
    </p:embeddedFont>
    <p:embeddedFont>
      <p:font typeface="Agrandir Bold Italics" charset="1" panose="00000800000000000000"/>
      <p:regular r:id="rId35"/>
    </p:embeddedFont>
    <p:embeddedFont>
      <p:font typeface="Agrandir Thin" charset="1" panose="00000200000000000000"/>
      <p:regular r:id="rId36"/>
    </p:embeddedFont>
    <p:embeddedFont>
      <p:font typeface="Agrandir Thin Italics" charset="1" panose="00000200000000000000"/>
      <p:regular r:id="rId37"/>
    </p:embeddedFont>
    <p:embeddedFont>
      <p:font typeface="Agrandir Medium" charset="1" panose="00000600000000000000"/>
      <p:regular r:id="rId38"/>
    </p:embeddedFont>
    <p:embeddedFont>
      <p:font typeface="Agrandir Medium Italics" charset="1" panose="00000600000000000000"/>
      <p:regular r:id="rId39"/>
    </p:embeddedFont>
    <p:embeddedFont>
      <p:font typeface="Agrandir Ultra-Bold" charset="1" panose="00000A00000000000000"/>
      <p:regular r:id="rId40"/>
    </p:embeddedFont>
    <p:embeddedFont>
      <p:font typeface="Agrandir Ultra-Bold Italics" charset="1" panose="00000A00000000000000"/>
      <p:regular r:id="rId41"/>
    </p:embeddedFont>
    <p:embeddedFont>
      <p:font typeface="Agrandir Heavy" charset="1" panose="00000900000000000000"/>
      <p:regular r:id="rId42"/>
    </p:embeddedFont>
    <p:embeddedFont>
      <p:font typeface="Agrandir Heavy Italics" charset="1" panose="00000900000000000000"/>
      <p:regular r:id="rId43"/>
    </p:embeddedFont>
    <p:embeddedFont>
      <p:font typeface="Childos Arabic" charset="1" panose="00000500000000000000"/>
      <p:regular r:id="rId44"/>
    </p:embeddedFont>
    <p:embeddedFont>
      <p:font typeface="Childos Arabic Bold" charset="1" panose="00000800000000000000"/>
      <p:regular r:id="rId45"/>
    </p:embeddedFont>
    <p:embeddedFont>
      <p:font typeface="Childos Arabic Light" charset="1" panose="00000400000000000000"/>
      <p:regular r:id="rId46"/>
    </p:embeddedFont>
    <p:embeddedFont>
      <p:font typeface="Childos Arabic Medium" charset="1" panose="00000600000000000000"/>
      <p:regular r:id="rId47"/>
    </p:embeddedFont>
    <p:embeddedFont>
      <p:font typeface="Childos Arabic Semi-Bold" charset="1" panose="00000700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slides/slide52.xml" Type="http://schemas.openxmlformats.org/officeDocument/2006/relationships/slide"/><Relationship Id="rId101" Target="slides/slide53.xml" Type="http://schemas.openxmlformats.org/officeDocument/2006/relationships/slide"/><Relationship Id="rId102" Target="slides/slide54.xml" Type="http://schemas.openxmlformats.org/officeDocument/2006/relationships/slide"/><Relationship Id="rId103" Target="slides/slide55.xml" Type="http://schemas.openxmlformats.org/officeDocument/2006/relationships/slide"/><Relationship Id="rId104" Target="slides/slide56.xml" Type="http://schemas.openxmlformats.org/officeDocument/2006/relationships/slide"/><Relationship Id="rId105" Target="slides/slide57.xml" Type="http://schemas.openxmlformats.org/officeDocument/2006/relationships/slide"/><Relationship Id="rId106" Target="slides/slide58.xml" Type="http://schemas.openxmlformats.org/officeDocument/2006/relationships/slide"/><Relationship Id="rId107" Target="slides/slide59.xml" Type="http://schemas.openxmlformats.org/officeDocument/2006/relationships/slide"/><Relationship Id="rId108" Target="slides/slide60.xml" Type="http://schemas.openxmlformats.org/officeDocument/2006/relationships/slide"/><Relationship Id="rId109" Target="slides/slide61.xml" Type="http://schemas.openxmlformats.org/officeDocument/2006/relationships/slide"/><Relationship Id="rId11" Target="fonts/font11.fntdata" Type="http://schemas.openxmlformats.org/officeDocument/2006/relationships/font"/><Relationship Id="rId110" Target="slides/slide62.xml" Type="http://schemas.openxmlformats.org/officeDocument/2006/relationships/slide"/><Relationship Id="rId111" Target="slides/slide63.xml" Type="http://schemas.openxmlformats.org/officeDocument/2006/relationships/slide"/><Relationship Id="rId112" Target="slides/slide64.xml" Type="http://schemas.openxmlformats.org/officeDocument/2006/relationships/slide"/><Relationship Id="rId113" Target="slides/slide65.xml" Type="http://schemas.openxmlformats.org/officeDocument/2006/relationships/slide"/><Relationship Id="rId114" Target="slides/slide66.xml" Type="http://schemas.openxmlformats.org/officeDocument/2006/relationships/slide"/><Relationship Id="rId115" Target="slides/slide67.xml" Type="http://schemas.openxmlformats.org/officeDocument/2006/relationships/slide"/><Relationship Id="rId116" Target="slides/slide68.xml" Type="http://schemas.openxmlformats.org/officeDocument/2006/relationships/slide"/><Relationship Id="rId117" Target="slides/slide69.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slides/slide1.xml" Type="http://schemas.openxmlformats.org/officeDocument/2006/relationships/slide"/><Relationship Id="rId5" Target="tableStyles.xml" Type="http://schemas.openxmlformats.org/officeDocument/2006/relationships/tableStyles"/><Relationship Id="rId50" Target="slides/slide2.xml" Type="http://schemas.openxmlformats.org/officeDocument/2006/relationships/slide"/><Relationship Id="rId51" Target="slides/slide3.xml" Type="http://schemas.openxmlformats.org/officeDocument/2006/relationships/slide"/><Relationship Id="rId52" Target="slides/slide4.xml" Type="http://schemas.openxmlformats.org/officeDocument/2006/relationships/slide"/><Relationship Id="rId53" Target="slides/slide5.xml" Type="http://schemas.openxmlformats.org/officeDocument/2006/relationships/slide"/><Relationship Id="rId54" Target="slides/slide6.xml" Type="http://schemas.openxmlformats.org/officeDocument/2006/relationships/slide"/><Relationship Id="rId55" Target="slides/slide7.xml" Type="http://schemas.openxmlformats.org/officeDocument/2006/relationships/slide"/><Relationship Id="rId56" Target="slides/slide8.xml" Type="http://schemas.openxmlformats.org/officeDocument/2006/relationships/slide"/><Relationship Id="rId57" Target="slides/slide9.xml" Type="http://schemas.openxmlformats.org/officeDocument/2006/relationships/slide"/><Relationship Id="rId58" Target="slides/slide10.xml" Type="http://schemas.openxmlformats.org/officeDocument/2006/relationships/slide"/><Relationship Id="rId59" Target="slides/slide11.xml" Type="http://schemas.openxmlformats.org/officeDocument/2006/relationships/slide"/><Relationship Id="rId6" Target="fonts/font6.fntdata" Type="http://schemas.openxmlformats.org/officeDocument/2006/relationships/font"/><Relationship Id="rId60" Target="slides/slide12.xml" Type="http://schemas.openxmlformats.org/officeDocument/2006/relationships/slide"/><Relationship Id="rId61" Target="slides/slide13.xml" Type="http://schemas.openxmlformats.org/officeDocument/2006/relationships/slide"/><Relationship Id="rId62" Target="slides/slide14.xml" Type="http://schemas.openxmlformats.org/officeDocument/2006/relationships/slide"/><Relationship Id="rId63" Target="slides/slide15.xml" Type="http://schemas.openxmlformats.org/officeDocument/2006/relationships/slide"/><Relationship Id="rId64" Target="slides/slide16.xml" Type="http://schemas.openxmlformats.org/officeDocument/2006/relationships/slide"/><Relationship Id="rId65" Target="slides/slide17.xml" Type="http://schemas.openxmlformats.org/officeDocument/2006/relationships/slide"/><Relationship Id="rId66" Target="slides/slide18.xml" Type="http://schemas.openxmlformats.org/officeDocument/2006/relationships/slide"/><Relationship Id="rId67" Target="slides/slide19.xml" Type="http://schemas.openxmlformats.org/officeDocument/2006/relationships/slide"/><Relationship Id="rId68" Target="slides/slide20.xml" Type="http://schemas.openxmlformats.org/officeDocument/2006/relationships/slide"/><Relationship Id="rId69" Target="slides/slide21.xml" Type="http://schemas.openxmlformats.org/officeDocument/2006/relationships/slide"/><Relationship Id="rId7" Target="fonts/font7.fntdata" Type="http://schemas.openxmlformats.org/officeDocument/2006/relationships/font"/><Relationship Id="rId70" Target="slides/slide22.xml" Type="http://schemas.openxmlformats.org/officeDocument/2006/relationships/slide"/><Relationship Id="rId71" Target="slides/slide23.xml" Type="http://schemas.openxmlformats.org/officeDocument/2006/relationships/slide"/><Relationship Id="rId72" Target="slides/slide24.xml" Type="http://schemas.openxmlformats.org/officeDocument/2006/relationships/slide"/><Relationship Id="rId73" Target="slides/slide25.xml" Type="http://schemas.openxmlformats.org/officeDocument/2006/relationships/slide"/><Relationship Id="rId74" Target="slides/slide26.xml" Type="http://schemas.openxmlformats.org/officeDocument/2006/relationships/slide"/><Relationship Id="rId75" Target="slides/slide27.xml" Type="http://schemas.openxmlformats.org/officeDocument/2006/relationships/slide"/><Relationship Id="rId76" Target="slides/slide28.xml" Type="http://schemas.openxmlformats.org/officeDocument/2006/relationships/slide"/><Relationship Id="rId77" Target="slides/slide29.xml" Type="http://schemas.openxmlformats.org/officeDocument/2006/relationships/slide"/><Relationship Id="rId78" Target="slides/slide30.xml" Type="http://schemas.openxmlformats.org/officeDocument/2006/relationships/slide"/><Relationship Id="rId79" Target="slides/slide31.xml" Type="http://schemas.openxmlformats.org/officeDocument/2006/relationships/slide"/><Relationship Id="rId8" Target="fonts/font8.fntdata" Type="http://schemas.openxmlformats.org/officeDocument/2006/relationships/font"/><Relationship Id="rId80" Target="slides/slide32.xml" Type="http://schemas.openxmlformats.org/officeDocument/2006/relationships/slide"/><Relationship Id="rId81" Target="slides/slide33.xml" Type="http://schemas.openxmlformats.org/officeDocument/2006/relationships/slide"/><Relationship Id="rId82" Target="slides/slide34.xml" Type="http://schemas.openxmlformats.org/officeDocument/2006/relationships/slide"/><Relationship Id="rId83" Target="slides/slide35.xml" Type="http://schemas.openxmlformats.org/officeDocument/2006/relationships/slide"/><Relationship Id="rId84" Target="slides/slide36.xml" Type="http://schemas.openxmlformats.org/officeDocument/2006/relationships/slide"/><Relationship Id="rId85" Target="slides/slide37.xml" Type="http://schemas.openxmlformats.org/officeDocument/2006/relationships/slide"/><Relationship Id="rId86" Target="slides/slide38.xml" Type="http://schemas.openxmlformats.org/officeDocument/2006/relationships/slide"/><Relationship Id="rId87" Target="slides/slide39.xml" Type="http://schemas.openxmlformats.org/officeDocument/2006/relationships/slide"/><Relationship Id="rId88" Target="slides/slide40.xml" Type="http://schemas.openxmlformats.org/officeDocument/2006/relationships/slide"/><Relationship Id="rId89" Target="slides/slide41.xml" Type="http://schemas.openxmlformats.org/officeDocument/2006/relationships/slide"/><Relationship Id="rId9" Target="fonts/font9.fntdata" Type="http://schemas.openxmlformats.org/officeDocument/2006/relationships/font"/><Relationship Id="rId90" Target="slides/slide42.xml" Type="http://schemas.openxmlformats.org/officeDocument/2006/relationships/slide"/><Relationship Id="rId91" Target="slides/slide43.xml" Type="http://schemas.openxmlformats.org/officeDocument/2006/relationships/slide"/><Relationship Id="rId92" Target="slides/slide44.xml" Type="http://schemas.openxmlformats.org/officeDocument/2006/relationships/slide"/><Relationship Id="rId93" Target="slides/slide45.xml" Type="http://schemas.openxmlformats.org/officeDocument/2006/relationships/slide"/><Relationship Id="rId94" Target="slides/slide46.xml" Type="http://schemas.openxmlformats.org/officeDocument/2006/relationships/slide"/><Relationship Id="rId95" Target="slides/slide47.xml" Type="http://schemas.openxmlformats.org/officeDocument/2006/relationships/slide"/><Relationship Id="rId96" Target="slides/slide48.xml" Type="http://schemas.openxmlformats.org/officeDocument/2006/relationships/slide"/><Relationship Id="rId97" Target="slides/slide49.xml" Type="http://schemas.openxmlformats.org/officeDocument/2006/relationships/slide"/><Relationship Id="rId98" Target="slides/slide50.xml" Type="http://schemas.openxmlformats.org/officeDocument/2006/relationships/slide"/><Relationship Id="rId99" Target="slides/slide51.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13" Target="../media/image38.png" Type="http://schemas.openxmlformats.org/officeDocument/2006/relationships/image"/><Relationship Id="rId14" Target="../media/image3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13" Target="../media/image38.png" Type="http://schemas.openxmlformats.org/officeDocument/2006/relationships/image"/><Relationship Id="rId14" Target="../media/image3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1.png" Type="http://schemas.openxmlformats.org/officeDocument/2006/relationships/image"/><Relationship Id="rId12" Target="../media/image2.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gif" Type="http://schemas.openxmlformats.org/officeDocument/2006/relationships/image"/><Relationship Id="rId3" Target="../media/image65.gif" Type="http://schemas.openxmlformats.org/officeDocument/2006/relationships/image"/><Relationship Id="rId4" Target="../media/image66.gif"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1482996">
            <a:off x="6615834" y="6736085"/>
            <a:ext cx="14529757" cy="7010608"/>
          </a:xfrm>
          <a:custGeom>
            <a:avLst/>
            <a:gdLst/>
            <a:ahLst/>
            <a:cxnLst/>
            <a:rect r="r" b="b" t="t" l="l"/>
            <a:pathLst>
              <a:path h="7010608" w="14529757">
                <a:moveTo>
                  <a:pt x="0" y="0"/>
                </a:moveTo>
                <a:lnTo>
                  <a:pt x="14529757" y="0"/>
                </a:lnTo>
                <a:lnTo>
                  <a:pt x="14529757" y="7010608"/>
                </a:lnTo>
                <a:lnTo>
                  <a:pt x="0" y="7010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588844">
            <a:off x="-1255161" y="-458875"/>
            <a:ext cx="6596345" cy="5509169"/>
          </a:xfrm>
          <a:custGeom>
            <a:avLst/>
            <a:gdLst/>
            <a:ahLst/>
            <a:cxnLst/>
            <a:rect r="r" b="b" t="t" l="l"/>
            <a:pathLst>
              <a:path h="5509169" w="6596345">
                <a:moveTo>
                  <a:pt x="0" y="0"/>
                </a:moveTo>
                <a:lnTo>
                  <a:pt x="6596345" y="0"/>
                </a:lnTo>
                <a:lnTo>
                  <a:pt x="6596345" y="5509169"/>
                </a:lnTo>
                <a:lnTo>
                  <a:pt x="0" y="5509169"/>
                </a:lnTo>
                <a:lnTo>
                  <a:pt x="0" y="0"/>
                </a:lnTo>
                <a:close/>
              </a:path>
            </a:pathLst>
          </a:custGeom>
          <a:blipFill>
            <a:blip r:embed="rId4">
              <a:extLst>
                <a:ext uri="{96DAC541-7B7A-43D3-8B79-37D633B846F1}">
                  <asvg:svgBlip xmlns:asvg="http://schemas.microsoft.com/office/drawing/2016/SVG/main" r:embed="rId5"/>
                </a:ext>
              </a:extLst>
            </a:blip>
            <a:stretch>
              <a:fillRect l="-5007" t="-51538" r="-25637" b="0"/>
            </a:stretch>
          </a:blipFill>
        </p:spPr>
      </p:sp>
      <p:sp>
        <p:nvSpPr>
          <p:cNvPr name="Freeform 4" id="4"/>
          <p:cNvSpPr/>
          <p:nvPr/>
        </p:nvSpPr>
        <p:spPr>
          <a:xfrm flipH="false" flipV="false" rot="-2700000">
            <a:off x="9206243" y="-431926"/>
            <a:ext cx="4114136" cy="2741043"/>
          </a:xfrm>
          <a:custGeom>
            <a:avLst/>
            <a:gdLst/>
            <a:ahLst/>
            <a:cxnLst/>
            <a:rect r="r" b="b" t="t" l="l"/>
            <a:pathLst>
              <a:path h="2741043" w="4114136">
                <a:moveTo>
                  <a:pt x="0" y="0"/>
                </a:moveTo>
                <a:lnTo>
                  <a:pt x="4114137" y="0"/>
                </a:lnTo>
                <a:lnTo>
                  <a:pt x="4114137" y="2741043"/>
                </a:lnTo>
                <a:lnTo>
                  <a:pt x="0" y="2741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105757">
            <a:off x="13818701" y="-4608774"/>
            <a:ext cx="8136733" cy="7882460"/>
          </a:xfrm>
          <a:custGeom>
            <a:avLst/>
            <a:gdLst/>
            <a:ahLst/>
            <a:cxnLst/>
            <a:rect r="r" b="b" t="t" l="l"/>
            <a:pathLst>
              <a:path h="7882460" w="8136733">
                <a:moveTo>
                  <a:pt x="0" y="0"/>
                </a:moveTo>
                <a:lnTo>
                  <a:pt x="8136733" y="0"/>
                </a:lnTo>
                <a:lnTo>
                  <a:pt x="8136733" y="7882461"/>
                </a:lnTo>
                <a:lnTo>
                  <a:pt x="0" y="78824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055564" y="1627693"/>
            <a:ext cx="10127012" cy="6317646"/>
          </a:xfrm>
          <a:custGeom>
            <a:avLst/>
            <a:gdLst/>
            <a:ahLst/>
            <a:cxnLst/>
            <a:rect r="r" b="b" t="t" l="l"/>
            <a:pathLst>
              <a:path h="6317646" w="10127012">
                <a:moveTo>
                  <a:pt x="0" y="0"/>
                </a:moveTo>
                <a:lnTo>
                  <a:pt x="10127012" y="0"/>
                </a:lnTo>
                <a:lnTo>
                  <a:pt x="10127012" y="6317646"/>
                </a:lnTo>
                <a:lnTo>
                  <a:pt x="0" y="631764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267196" y="3579885"/>
            <a:ext cx="6335122" cy="7068477"/>
          </a:xfrm>
          <a:custGeom>
            <a:avLst/>
            <a:gdLst/>
            <a:ahLst/>
            <a:cxnLst/>
            <a:rect r="r" b="b" t="t" l="l"/>
            <a:pathLst>
              <a:path h="7068477" w="6335122">
                <a:moveTo>
                  <a:pt x="0" y="0"/>
                </a:moveTo>
                <a:lnTo>
                  <a:pt x="6335123" y="0"/>
                </a:lnTo>
                <a:lnTo>
                  <a:pt x="6335123" y="7068477"/>
                </a:lnTo>
                <a:lnTo>
                  <a:pt x="0" y="7068477"/>
                </a:lnTo>
                <a:lnTo>
                  <a:pt x="0" y="0"/>
                </a:lnTo>
                <a:close/>
              </a:path>
            </a:pathLst>
          </a:custGeom>
          <a:blipFill>
            <a:blip r:embed="rId12"/>
            <a:stretch>
              <a:fillRect l="0" t="0" r="0" b="0"/>
            </a:stretch>
          </a:blipFill>
        </p:spPr>
      </p:sp>
      <p:sp>
        <p:nvSpPr>
          <p:cNvPr name="Freeform 8" id="8"/>
          <p:cNvSpPr/>
          <p:nvPr/>
        </p:nvSpPr>
        <p:spPr>
          <a:xfrm flipH="false" flipV="false" rot="0">
            <a:off x="14610813" y="4486217"/>
            <a:ext cx="1571763" cy="1314566"/>
          </a:xfrm>
          <a:custGeom>
            <a:avLst/>
            <a:gdLst/>
            <a:ahLst/>
            <a:cxnLst/>
            <a:rect r="r" b="b" t="t" l="l"/>
            <a:pathLst>
              <a:path h="1314566" w="1571763">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14768215" y="7637131"/>
            <a:ext cx="3386254" cy="3242339"/>
          </a:xfrm>
          <a:custGeom>
            <a:avLst/>
            <a:gdLst/>
            <a:ahLst/>
            <a:cxnLst/>
            <a:rect r="r" b="b" t="t" l="l"/>
            <a:pathLst>
              <a:path h="3242339" w="3386254">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2195969" y="-1150581"/>
            <a:ext cx="4097047" cy="4358561"/>
          </a:xfrm>
          <a:custGeom>
            <a:avLst/>
            <a:gdLst/>
            <a:ahLst/>
            <a:cxnLst/>
            <a:rect r="r" b="b" t="t" l="l"/>
            <a:pathLst>
              <a:path h="4358561" w="4097047">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1" id="11"/>
          <p:cNvSpPr txBox="true"/>
          <p:nvPr/>
        </p:nvSpPr>
        <p:spPr>
          <a:xfrm rot="0">
            <a:off x="6585360" y="2410010"/>
            <a:ext cx="9067420" cy="4326340"/>
          </a:xfrm>
          <a:prstGeom prst="rect">
            <a:avLst/>
          </a:prstGeom>
        </p:spPr>
        <p:txBody>
          <a:bodyPr anchor="t" rtlCol="false" tIns="0" lIns="0" bIns="0" rIns="0">
            <a:spAutoFit/>
          </a:bodyPr>
          <a:lstStyle/>
          <a:p>
            <a:pPr algn="ctr">
              <a:lnSpc>
                <a:spcPts val="8290"/>
              </a:lnSpc>
            </a:pPr>
            <a:r>
              <a:rPr lang="en-US" sz="8546">
                <a:solidFill>
                  <a:srgbClr val="F9F9F9"/>
                </a:solidFill>
                <a:latin typeface="Childos Arabic Bold"/>
              </a:rPr>
              <a:t>SINAV KAYGISIYLA BAŞA ÇIKMADA ZİHİNSEL TEKNİKLER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2311272"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Freeform 3" id="3"/>
          <p:cNvSpPr/>
          <p:nvPr/>
        </p:nvSpPr>
        <p:spPr>
          <a:xfrm flipH="false" flipV="false" rot="0">
            <a:off x="16929729" y="8967396"/>
            <a:ext cx="659141" cy="659141"/>
          </a:xfrm>
          <a:custGeom>
            <a:avLst/>
            <a:gdLst/>
            <a:ahLst/>
            <a:cxnLst/>
            <a:rect r="r" b="b" t="t" l="l"/>
            <a:pathLst>
              <a:path h="659141" w="659141">
                <a:moveTo>
                  <a:pt x="0" y="0"/>
                </a:moveTo>
                <a:lnTo>
                  <a:pt x="659142" y="0"/>
                </a:lnTo>
                <a:lnTo>
                  <a:pt x="659142" y="659142"/>
                </a:lnTo>
                <a:lnTo>
                  <a:pt x="0" y="6591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25492" y="3411047"/>
            <a:ext cx="6251403" cy="4286250"/>
            <a:chOff x="0" y="0"/>
            <a:chExt cx="8335203" cy="5715000"/>
          </a:xfrm>
        </p:grpSpPr>
        <p:grpSp>
          <p:nvGrpSpPr>
            <p:cNvPr name="Group 5" id="5"/>
            <p:cNvGrpSpPr/>
            <p:nvPr/>
          </p:nvGrpSpPr>
          <p:grpSpPr>
            <a:xfrm rot="0">
              <a:off x="0" y="0"/>
              <a:ext cx="8335203" cy="5715000"/>
              <a:chOff x="0" y="0"/>
              <a:chExt cx="2114672" cy="1449917"/>
            </a:xfrm>
          </p:grpSpPr>
          <p:sp>
            <p:nvSpPr>
              <p:cNvPr name="Freeform 6" id="6"/>
              <p:cNvSpPr/>
              <p:nvPr/>
            </p:nvSpPr>
            <p:spPr>
              <a:xfrm flipH="false" flipV="false" rot="0">
                <a:off x="0" y="0"/>
                <a:ext cx="2114672" cy="1449917"/>
              </a:xfrm>
              <a:custGeom>
                <a:avLst/>
                <a:gdLst/>
                <a:ahLst/>
                <a:cxnLst/>
                <a:rect r="r" b="b" t="t" l="l"/>
                <a:pathLst>
                  <a:path h="1449917" w="2114672">
                    <a:moveTo>
                      <a:pt x="1990212" y="1449917"/>
                    </a:moveTo>
                    <a:lnTo>
                      <a:pt x="124460" y="1449917"/>
                    </a:lnTo>
                    <a:cubicBezTo>
                      <a:pt x="55880" y="1449917"/>
                      <a:pt x="0" y="1394037"/>
                      <a:pt x="0" y="1325457"/>
                    </a:cubicBezTo>
                    <a:lnTo>
                      <a:pt x="0" y="124460"/>
                    </a:lnTo>
                    <a:cubicBezTo>
                      <a:pt x="0" y="55880"/>
                      <a:pt x="55880" y="0"/>
                      <a:pt x="124460" y="0"/>
                    </a:cubicBezTo>
                    <a:lnTo>
                      <a:pt x="1990212" y="0"/>
                    </a:lnTo>
                    <a:cubicBezTo>
                      <a:pt x="2058792" y="0"/>
                      <a:pt x="2114672" y="55880"/>
                      <a:pt x="2114672" y="124460"/>
                    </a:cubicBezTo>
                    <a:lnTo>
                      <a:pt x="2114672" y="1325457"/>
                    </a:lnTo>
                    <a:cubicBezTo>
                      <a:pt x="2114672" y="1394037"/>
                      <a:pt x="2058792" y="1449917"/>
                      <a:pt x="1990212" y="1449917"/>
                    </a:cubicBezTo>
                    <a:close/>
                  </a:path>
                </a:pathLst>
              </a:custGeom>
              <a:solidFill>
                <a:srgbClr val="F3D6D8"/>
              </a:solidFill>
            </p:spPr>
          </p:sp>
        </p:grpSp>
        <p:sp>
          <p:nvSpPr>
            <p:cNvPr name="TextBox 7" id="7"/>
            <p:cNvSpPr txBox="true"/>
            <p:nvPr/>
          </p:nvSpPr>
          <p:spPr>
            <a:xfrm rot="0">
              <a:off x="1075647" y="1028700"/>
              <a:ext cx="6565140" cy="3657600"/>
            </a:xfrm>
            <a:prstGeom prst="rect">
              <a:avLst/>
            </a:prstGeom>
          </p:spPr>
          <p:txBody>
            <a:bodyPr anchor="t" rtlCol="false" tIns="0" lIns="0" bIns="0" rIns="0">
              <a:spAutoFit/>
            </a:bodyPr>
            <a:lstStyle/>
            <a:p>
              <a:pPr>
                <a:lnSpc>
                  <a:spcPts val="10800"/>
                </a:lnSpc>
              </a:pPr>
              <a:r>
                <a:rPr lang="en-US" sz="9000">
                  <a:solidFill>
                    <a:srgbClr val="000000"/>
                  </a:solidFill>
                  <a:latin typeface="Poppins Light"/>
                </a:rPr>
                <a:t>Sorunun nerede?</a:t>
              </a:r>
            </a:p>
          </p:txBody>
        </p:sp>
      </p:grpSp>
      <p:sp>
        <p:nvSpPr>
          <p:cNvPr name="TextBox 8" id="8"/>
          <p:cNvSpPr txBox="true"/>
          <p:nvPr/>
        </p:nvSpPr>
        <p:spPr>
          <a:xfrm rot="0">
            <a:off x="10144783" y="2848696"/>
            <a:ext cx="6784946" cy="5530545"/>
          </a:xfrm>
          <a:prstGeom prst="rect">
            <a:avLst/>
          </a:prstGeom>
        </p:spPr>
        <p:txBody>
          <a:bodyPr anchor="t" rtlCol="false" tIns="0" lIns="0" bIns="0" rIns="0">
            <a:spAutoFit/>
          </a:bodyPr>
          <a:lstStyle/>
          <a:p>
            <a:pPr algn="ctr">
              <a:lnSpc>
                <a:spcPts val="3983"/>
              </a:lnSpc>
            </a:pPr>
            <a:r>
              <a:rPr lang="en-US" sz="2845">
                <a:solidFill>
                  <a:srgbClr val="000000"/>
                </a:solidFill>
                <a:latin typeface="Poppins Bold"/>
              </a:rPr>
              <a:t>1- Sorun sınavda ise:</a:t>
            </a:r>
          </a:p>
          <a:p>
            <a:pPr algn="ctr">
              <a:lnSpc>
                <a:spcPts val="3983"/>
              </a:lnSpc>
            </a:pPr>
            <a:r>
              <a:rPr lang="en-US" sz="2845">
                <a:solidFill>
                  <a:srgbClr val="000000"/>
                </a:solidFill>
                <a:latin typeface="Poppins"/>
              </a:rPr>
              <a:t>,</a:t>
            </a:r>
          </a:p>
          <a:p>
            <a:pPr algn="ctr">
              <a:lnSpc>
                <a:spcPts val="3983"/>
              </a:lnSpc>
            </a:pPr>
            <a:r>
              <a:rPr lang="en-US" sz="2845">
                <a:solidFill>
                  <a:srgbClr val="000000"/>
                </a:solidFill>
                <a:latin typeface="Poppins"/>
              </a:rPr>
              <a:t>Herkes bu sınavı geleceğini belirleyen, kazanamadığında tüm hayallerinin yıkılacağı bir sınav</a:t>
            </a:r>
          </a:p>
          <a:p>
            <a:pPr algn="ctr">
              <a:lnSpc>
                <a:spcPts val="3983"/>
              </a:lnSpc>
            </a:pPr>
            <a:r>
              <a:rPr lang="en-US" sz="2845">
                <a:solidFill>
                  <a:srgbClr val="000000"/>
                </a:solidFill>
                <a:latin typeface="Poppins"/>
              </a:rPr>
              <a:t>olarak görüyor mu?</a:t>
            </a:r>
          </a:p>
          <a:p>
            <a:pPr algn="ctr">
              <a:lnSpc>
                <a:spcPts val="3983"/>
              </a:lnSpc>
            </a:pPr>
            <a:r>
              <a:rPr lang="en-US" sz="2845">
                <a:solidFill>
                  <a:srgbClr val="000000"/>
                </a:solidFill>
                <a:latin typeface="Poppins"/>
              </a:rPr>
              <a:t>Herkes aynı sorunları yaşıyor mu?</a:t>
            </a:r>
          </a:p>
          <a:p>
            <a:pPr algn="ctr">
              <a:lnSpc>
                <a:spcPts val="3983"/>
              </a:lnSpc>
            </a:pPr>
            <a:r>
              <a:rPr lang="en-US" sz="2845">
                <a:solidFill>
                  <a:srgbClr val="000000"/>
                </a:solidFill>
                <a:latin typeface="Poppins"/>
              </a:rPr>
              <a:t>Sınav herkese aynı stresi kaygıyı yaşatıyor mu?</a:t>
            </a:r>
          </a:p>
          <a:p>
            <a:pPr algn="ctr">
              <a:lnSpc>
                <a:spcPts val="3983"/>
              </a:lnSpc>
            </a:pPr>
          </a:p>
          <a:p>
            <a:pPr algn="ctr">
              <a:lnSpc>
                <a:spcPts val="374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2311272"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Freeform 3" id="3"/>
          <p:cNvSpPr/>
          <p:nvPr/>
        </p:nvSpPr>
        <p:spPr>
          <a:xfrm flipH="false" flipV="false" rot="0">
            <a:off x="16929729" y="8967396"/>
            <a:ext cx="659141" cy="659141"/>
          </a:xfrm>
          <a:custGeom>
            <a:avLst/>
            <a:gdLst/>
            <a:ahLst/>
            <a:cxnLst/>
            <a:rect r="r" b="b" t="t" l="l"/>
            <a:pathLst>
              <a:path h="659141" w="659141">
                <a:moveTo>
                  <a:pt x="0" y="0"/>
                </a:moveTo>
                <a:lnTo>
                  <a:pt x="659142" y="0"/>
                </a:lnTo>
                <a:lnTo>
                  <a:pt x="659142" y="659142"/>
                </a:lnTo>
                <a:lnTo>
                  <a:pt x="0" y="6591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25492" y="3411047"/>
            <a:ext cx="6251403" cy="4286250"/>
            <a:chOff x="0" y="0"/>
            <a:chExt cx="8335203" cy="5715000"/>
          </a:xfrm>
        </p:grpSpPr>
        <p:grpSp>
          <p:nvGrpSpPr>
            <p:cNvPr name="Group 5" id="5"/>
            <p:cNvGrpSpPr/>
            <p:nvPr/>
          </p:nvGrpSpPr>
          <p:grpSpPr>
            <a:xfrm rot="0">
              <a:off x="0" y="0"/>
              <a:ext cx="8335203" cy="5715000"/>
              <a:chOff x="0" y="0"/>
              <a:chExt cx="2114672" cy="1449917"/>
            </a:xfrm>
          </p:grpSpPr>
          <p:sp>
            <p:nvSpPr>
              <p:cNvPr name="Freeform 6" id="6"/>
              <p:cNvSpPr/>
              <p:nvPr/>
            </p:nvSpPr>
            <p:spPr>
              <a:xfrm flipH="false" flipV="false" rot="0">
                <a:off x="0" y="0"/>
                <a:ext cx="2114672" cy="1449917"/>
              </a:xfrm>
              <a:custGeom>
                <a:avLst/>
                <a:gdLst/>
                <a:ahLst/>
                <a:cxnLst/>
                <a:rect r="r" b="b" t="t" l="l"/>
                <a:pathLst>
                  <a:path h="1449917" w="2114672">
                    <a:moveTo>
                      <a:pt x="1990212" y="1449917"/>
                    </a:moveTo>
                    <a:lnTo>
                      <a:pt x="124460" y="1449917"/>
                    </a:lnTo>
                    <a:cubicBezTo>
                      <a:pt x="55880" y="1449917"/>
                      <a:pt x="0" y="1394037"/>
                      <a:pt x="0" y="1325457"/>
                    </a:cubicBezTo>
                    <a:lnTo>
                      <a:pt x="0" y="124460"/>
                    </a:lnTo>
                    <a:cubicBezTo>
                      <a:pt x="0" y="55880"/>
                      <a:pt x="55880" y="0"/>
                      <a:pt x="124460" y="0"/>
                    </a:cubicBezTo>
                    <a:lnTo>
                      <a:pt x="1990212" y="0"/>
                    </a:lnTo>
                    <a:cubicBezTo>
                      <a:pt x="2058792" y="0"/>
                      <a:pt x="2114672" y="55880"/>
                      <a:pt x="2114672" y="124460"/>
                    </a:cubicBezTo>
                    <a:lnTo>
                      <a:pt x="2114672" y="1325457"/>
                    </a:lnTo>
                    <a:cubicBezTo>
                      <a:pt x="2114672" y="1394037"/>
                      <a:pt x="2058792" y="1449917"/>
                      <a:pt x="1990212" y="1449917"/>
                    </a:cubicBezTo>
                    <a:close/>
                  </a:path>
                </a:pathLst>
              </a:custGeom>
              <a:solidFill>
                <a:srgbClr val="F3D6D8"/>
              </a:solidFill>
            </p:spPr>
          </p:sp>
        </p:grpSp>
        <p:sp>
          <p:nvSpPr>
            <p:cNvPr name="TextBox 7" id="7"/>
            <p:cNvSpPr txBox="true"/>
            <p:nvPr/>
          </p:nvSpPr>
          <p:spPr>
            <a:xfrm rot="0">
              <a:off x="1075647" y="1028700"/>
              <a:ext cx="6565140" cy="3657600"/>
            </a:xfrm>
            <a:prstGeom prst="rect">
              <a:avLst/>
            </a:prstGeom>
          </p:spPr>
          <p:txBody>
            <a:bodyPr anchor="t" rtlCol="false" tIns="0" lIns="0" bIns="0" rIns="0">
              <a:spAutoFit/>
            </a:bodyPr>
            <a:lstStyle/>
            <a:p>
              <a:pPr>
                <a:lnSpc>
                  <a:spcPts val="10800"/>
                </a:lnSpc>
              </a:pPr>
              <a:r>
                <a:rPr lang="en-US" sz="9000">
                  <a:solidFill>
                    <a:srgbClr val="000000"/>
                  </a:solidFill>
                  <a:latin typeface="Poppins Light"/>
                </a:rPr>
                <a:t>Sorununnerede?</a:t>
              </a:r>
            </a:p>
          </p:txBody>
        </p:sp>
      </p:grpSp>
      <p:sp>
        <p:nvSpPr>
          <p:cNvPr name="TextBox 8" id="8"/>
          <p:cNvSpPr txBox="true"/>
          <p:nvPr/>
        </p:nvSpPr>
        <p:spPr>
          <a:xfrm rot="0">
            <a:off x="10144783" y="3092858"/>
            <a:ext cx="6784946" cy="5566519"/>
          </a:xfrm>
          <a:prstGeom prst="rect">
            <a:avLst/>
          </a:prstGeom>
        </p:spPr>
        <p:txBody>
          <a:bodyPr anchor="t" rtlCol="false" tIns="0" lIns="0" bIns="0" rIns="0">
            <a:spAutoFit/>
          </a:bodyPr>
          <a:lstStyle/>
          <a:p>
            <a:pPr algn="ctr">
              <a:lnSpc>
                <a:spcPts val="3983"/>
              </a:lnSpc>
            </a:pPr>
            <a:r>
              <a:rPr lang="en-US" sz="2845">
                <a:solidFill>
                  <a:srgbClr val="000000"/>
                </a:solidFill>
                <a:latin typeface="Poppins Bold"/>
              </a:rPr>
              <a:t>2- Sorun başkalarında ya da çevrede ise:</a:t>
            </a:r>
          </a:p>
          <a:p>
            <a:pPr algn="ctr">
              <a:lnSpc>
                <a:spcPts val="3983"/>
              </a:lnSpc>
            </a:pPr>
            <a:r>
              <a:rPr lang="en-US" sz="2845">
                <a:solidFill>
                  <a:srgbClr val="000000"/>
                </a:solidFill>
                <a:latin typeface="Poppins"/>
              </a:rPr>
              <a:t> (yani arkadaşlarım, ailemin, öğretmenlerimin gözümden</a:t>
            </a:r>
          </a:p>
          <a:p>
            <a:pPr algn="ctr">
              <a:lnSpc>
                <a:spcPts val="3983"/>
              </a:lnSpc>
            </a:pPr>
            <a:r>
              <a:rPr lang="en-US" sz="2845">
                <a:solidFill>
                  <a:srgbClr val="000000"/>
                </a:solidFill>
                <a:latin typeface="Poppins"/>
              </a:rPr>
              <a:t>düşeceğim, kimse bana eskisi kadar değer vermeyecek). </a:t>
            </a:r>
          </a:p>
          <a:p>
            <a:pPr algn="ctr">
              <a:lnSpc>
                <a:spcPts val="3983"/>
              </a:lnSpc>
            </a:pPr>
            <a:r>
              <a:rPr lang="en-US" sz="2845">
                <a:solidFill>
                  <a:srgbClr val="000000"/>
                </a:solidFill>
                <a:latin typeface="Poppins"/>
              </a:rPr>
              <a:t>Ailemin emeklerini boşa çıkaracağımı mı düşünüyorum?</a:t>
            </a:r>
          </a:p>
          <a:p>
            <a:pPr algn="ctr">
              <a:lnSpc>
                <a:spcPts val="3983"/>
              </a:lnSpc>
            </a:pPr>
            <a:r>
              <a:rPr lang="en-US" sz="2845">
                <a:solidFill>
                  <a:srgbClr val="000000"/>
                </a:solidFill>
                <a:latin typeface="Poppins"/>
              </a:rPr>
              <a:t>Arkadaşlarımın ya da öğretmenlerimin görüşleri benim için ne kadar önemli?</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2311272"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Freeform 3" id="3"/>
          <p:cNvSpPr/>
          <p:nvPr/>
        </p:nvSpPr>
        <p:spPr>
          <a:xfrm flipH="false" flipV="false" rot="0">
            <a:off x="16929729" y="8967396"/>
            <a:ext cx="659141" cy="659141"/>
          </a:xfrm>
          <a:custGeom>
            <a:avLst/>
            <a:gdLst/>
            <a:ahLst/>
            <a:cxnLst/>
            <a:rect r="r" b="b" t="t" l="l"/>
            <a:pathLst>
              <a:path h="659141" w="659141">
                <a:moveTo>
                  <a:pt x="0" y="0"/>
                </a:moveTo>
                <a:lnTo>
                  <a:pt x="659142" y="0"/>
                </a:lnTo>
                <a:lnTo>
                  <a:pt x="659142" y="659142"/>
                </a:lnTo>
                <a:lnTo>
                  <a:pt x="0" y="6591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25492" y="3411047"/>
            <a:ext cx="6251403" cy="4286250"/>
            <a:chOff x="0" y="0"/>
            <a:chExt cx="8335203" cy="5715000"/>
          </a:xfrm>
        </p:grpSpPr>
        <p:grpSp>
          <p:nvGrpSpPr>
            <p:cNvPr name="Group 5" id="5"/>
            <p:cNvGrpSpPr/>
            <p:nvPr/>
          </p:nvGrpSpPr>
          <p:grpSpPr>
            <a:xfrm rot="0">
              <a:off x="0" y="0"/>
              <a:ext cx="8335203" cy="5715000"/>
              <a:chOff x="0" y="0"/>
              <a:chExt cx="2114672" cy="1449917"/>
            </a:xfrm>
          </p:grpSpPr>
          <p:sp>
            <p:nvSpPr>
              <p:cNvPr name="Freeform 6" id="6"/>
              <p:cNvSpPr/>
              <p:nvPr/>
            </p:nvSpPr>
            <p:spPr>
              <a:xfrm flipH="false" flipV="false" rot="0">
                <a:off x="0" y="0"/>
                <a:ext cx="2114672" cy="1449917"/>
              </a:xfrm>
              <a:custGeom>
                <a:avLst/>
                <a:gdLst/>
                <a:ahLst/>
                <a:cxnLst/>
                <a:rect r="r" b="b" t="t" l="l"/>
                <a:pathLst>
                  <a:path h="1449917" w="2114672">
                    <a:moveTo>
                      <a:pt x="1990212" y="1449917"/>
                    </a:moveTo>
                    <a:lnTo>
                      <a:pt x="124460" y="1449917"/>
                    </a:lnTo>
                    <a:cubicBezTo>
                      <a:pt x="55880" y="1449917"/>
                      <a:pt x="0" y="1394037"/>
                      <a:pt x="0" y="1325457"/>
                    </a:cubicBezTo>
                    <a:lnTo>
                      <a:pt x="0" y="124460"/>
                    </a:lnTo>
                    <a:cubicBezTo>
                      <a:pt x="0" y="55880"/>
                      <a:pt x="55880" y="0"/>
                      <a:pt x="124460" y="0"/>
                    </a:cubicBezTo>
                    <a:lnTo>
                      <a:pt x="1990212" y="0"/>
                    </a:lnTo>
                    <a:cubicBezTo>
                      <a:pt x="2058792" y="0"/>
                      <a:pt x="2114672" y="55880"/>
                      <a:pt x="2114672" y="124460"/>
                    </a:cubicBezTo>
                    <a:lnTo>
                      <a:pt x="2114672" y="1325457"/>
                    </a:lnTo>
                    <a:cubicBezTo>
                      <a:pt x="2114672" y="1394037"/>
                      <a:pt x="2058792" y="1449917"/>
                      <a:pt x="1990212" y="1449917"/>
                    </a:cubicBezTo>
                    <a:close/>
                  </a:path>
                </a:pathLst>
              </a:custGeom>
              <a:solidFill>
                <a:srgbClr val="F3D6D8"/>
              </a:solidFill>
            </p:spPr>
          </p:sp>
        </p:grpSp>
        <p:sp>
          <p:nvSpPr>
            <p:cNvPr name="TextBox 7" id="7"/>
            <p:cNvSpPr txBox="true"/>
            <p:nvPr/>
          </p:nvSpPr>
          <p:spPr>
            <a:xfrm rot="0">
              <a:off x="1075647" y="1028700"/>
              <a:ext cx="6565140" cy="3657600"/>
            </a:xfrm>
            <a:prstGeom prst="rect">
              <a:avLst/>
            </a:prstGeom>
          </p:spPr>
          <p:txBody>
            <a:bodyPr anchor="t" rtlCol="false" tIns="0" lIns="0" bIns="0" rIns="0">
              <a:spAutoFit/>
            </a:bodyPr>
            <a:lstStyle/>
            <a:p>
              <a:pPr>
                <a:lnSpc>
                  <a:spcPts val="10800"/>
                </a:lnSpc>
              </a:pPr>
              <a:r>
                <a:rPr lang="en-US" sz="9000">
                  <a:solidFill>
                    <a:srgbClr val="000000"/>
                  </a:solidFill>
                  <a:latin typeface="Poppins Light"/>
                </a:rPr>
                <a:t>Sorunun nerede?</a:t>
              </a:r>
            </a:p>
          </p:txBody>
        </p:sp>
      </p:grpSp>
      <p:sp>
        <p:nvSpPr>
          <p:cNvPr name="TextBox 8" id="8"/>
          <p:cNvSpPr txBox="true"/>
          <p:nvPr/>
        </p:nvSpPr>
        <p:spPr>
          <a:xfrm rot="0">
            <a:off x="10144783" y="3092858"/>
            <a:ext cx="6784946" cy="5061694"/>
          </a:xfrm>
          <a:prstGeom prst="rect">
            <a:avLst/>
          </a:prstGeom>
        </p:spPr>
        <p:txBody>
          <a:bodyPr anchor="t" rtlCol="false" tIns="0" lIns="0" bIns="0" rIns="0">
            <a:spAutoFit/>
          </a:bodyPr>
          <a:lstStyle/>
          <a:p>
            <a:pPr algn="ctr">
              <a:lnSpc>
                <a:spcPts val="3983"/>
              </a:lnSpc>
            </a:pPr>
            <a:r>
              <a:rPr lang="en-US" sz="2845">
                <a:solidFill>
                  <a:srgbClr val="000000"/>
                </a:solidFill>
                <a:latin typeface="Poppins Bold"/>
              </a:rPr>
              <a:t>3- Sorun kendimde  ise:</a:t>
            </a:r>
          </a:p>
          <a:p>
            <a:pPr algn="ctr">
              <a:lnSpc>
                <a:spcPts val="3983"/>
              </a:lnSpc>
            </a:pPr>
            <a:r>
              <a:rPr lang="en-US" sz="2845">
                <a:solidFill>
                  <a:srgbClr val="000000"/>
                </a:solidFill>
                <a:latin typeface="Poppins"/>
              </a:rPr>
              <a:t> Konu sınav olduğunda arkadaşlarından farklı ne düşünüyorsun?</a:t>
            </a:r>
          </a:p>
          <a:p>
            <a:pPr algn="ctr">
              <a:lnSpc>
                <a:spcPts val="3983"/>
              </a:lnSpc>
            </a:pPr>
            <a:r>
              <a:rPr lang="en-US" sz="2845">
                <a:solidFill>
                  <a:srgbClr val="000000"/>
                </a:solidFill>
                <a:latin typeface="Poppins"/>
              </a:rPr>
              <a:t>Ne yapıyorsun? (Sınav öncesinde, sınav anında ,sınav sonrasında)</a:t>
            </a:r>
          </a:p>
          <a:p>
            <a:pPr algn="ctr">
              <a:lnSpc>
                <a:spcPts val="3983"/>
              </a:lnSpc>
            </a:pPr>
            <a:r>
              <a:rPr lang="en-US" sz="2845">
                <a:solidFill>
                  <a:srgbClr val="000000"/>
                </a:solidFill>
                <a:latin typeface="Poppins"/>
              </a:rPr>
              <a:t>Kaygın sınav konusunda sınavı ve sonuçlarını nasıl değerlendirdiğine bağlı mı </a:t>
            </a:r>
            <a:r>
              <a:rPr lang="en-US" sz="2845">
                <a:solidFill>
                  <a:srgbClr val="000000"/>
                </a:solidFill>
                <a:latin typeface="Poppins"/>
              </a:rPr>
              <a:t>?</a:t>
            </a:r>
          </a:p>
          <a:p>
            <a:pPr algn="ctr">
              <a:lnSpc>
                <a:spcPts val="3983"/>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68769" y="-1364941"/>
            <a:ext cx="18394869" cy="13723083"/>
          </a:xfrm>
          <a:custGeom>
            <a:avLst/>
            <a:gdLst/>
            <a:ahLst/>
            <a:cxnLst/>
            <a:rect r="r" b="b" t="t" l="l"/>
            <a:pathLst>
              <a:path h="13723083" w="18394869">
                <a:moveTo>
                  <a:pt x="0" y="0"/>
                </a:moveTo>
                <a:lnTo>
                  <a:pt x="18394869" y="0"/>
                </a:lnTo>
                <a:lnTo>
                  <a:pt x="18394869" y="13723083"/>
                </a:lnTo>
                <a:lnTo>
                  <a:pt x="0" y="13723083"/>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grpSp>
        <p:nvGrpSpPr>
          <p:cNvPr name="Group 3" id="3"/>
          <p:cNvGrpSpPr/>
          <p:nvPr/>
        </p:nvGrpSpPr>
        <p:grpSpPr>
          <a:xfrm rot="0">
            <a:off x="0" y="1810602"/>
            <a:ext cx="18288000" cy="9352551"/>
            <a:chOff x="0" y="0"/>
            <a:chExt cx="1913890" cy="978770"/>
          </a:xfrm>
        </p:grpSpPr>
        <p:sp>
          <p:nvSpPr>
            <p:cNvPr name="Freeform 4" id="4"/>
            <p:cNvSpPr/>
            <p:nvPr/>
          </p:nvSpPr>
          <p:spPr>
            <a:xfrm flipH="false" flipV="false" rot="0">
              <a:off x="0" y="0"/>
              <a:ext cx="1913890" cy="978771"/>
            </a:xfrm>
            <a:custGeom>
              <a:avLst/>
              <a:gdLst/>
              <a:ahLst/>
              <a:cxnLst/>
              <a:rect r="r" b="b" t="t" l="l"/>
              <a:pathLst>
                <a:path h="978771" w="1913890">
                  <a:moveTo>
                    <a:pt x="1789430" y="978770"/>
                  </a:moveTo>
                  <a:lnTo>
                    <a:pt x="124460" y="978770"/>
                  </a:lnTo>
                  <a:cubicBezTo>
                    <a:pt x="55880" y="978770"/>
                    <a:pt x="0" y="922890"/>
                    <a:pt x="0" y="854310"/>
                  </a:cubicBezTo>
                  <a:lnTo>
                    <a:pt x="0" y="124460"/>
                  </a:lnTo>
                  <a:cubicBezTo>
                    <a:pt x="0" y="55880"/>
                    <a:pt x="55880" y="0"/>
                    <a:pt x="124460" y="0"/>
                  </a:cubicBezTo>
                  <a:lnTo>
                    <a:pt x="1789430" y="0"/>
                  </a:lnTo>
                  <a:cubicBezTo>
                    <a:pt x="1858010" y="0"/>
                    <a:pt x="1913890" y="55880"/>
                    <a:pt x="1913890" y="124460"/>
                  </a:cubicBezTo>
                  <a:lnTo>
                    <a:pt x="1913890" y="854311"/>
                  </a:lnTo>
                  <a:cubicBezTo>
                    <a:pt x="1913890" y="922890"/>
                    <a:pt x="1858010" y="978771"/>
                    <a:pt x="1789430" y="978771"/>
                  </a:cubicBezTo>
                  <a:close/>
                </a:path>
              </a:pathLst>
            </a:custGeom>
            <a:solidFill>
              <a:srgbClr val="FFF3A6"/>
            </a:solidFill>
          </p:spPr>
        </p:sp>
      </p:grpSp>
      <p:sp>
        <p:nvSpPr>
          <p:cNvPr name="Freeform 5" id="5"/>
          <p:cNvSpPr/>
          <p:nvPr/>
        </p:nvSpPr>
        <p:spPr>
          <a:xfrm flipH="false" flipV="false" rot="-10800000">
            <a:off x="6880256" y="3258483"/>
            <a:ext cx="4527488" cy="6029342"/>
          </a:xfrm>
          <a:custGeom>
            <a:avLst/>
            <a:gdLst/>
            <a:ahLst/>
            <a:cxnLst/>
            <a:rect r="r" b="b" t="t" l="l"/>
            <a:pathLst>
              <a:path h="6029342" w="4527488">
                <a:moveTo>
                  <a:pt x="0" y="0"/>
                </a:moveTo>
                <a:lnTo>
                  <a:pt x="4527488" y="0"/>
                </a:lnTo>
                <a:lnTo>
                  <a:pt x="4527488" y="6029342"/>
                </a:lnTo>
                <a:lnTo>
                  <a:pt x="0" y="6029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2459051" y="3258483"/>
            <a:ext cx="4527488" cy="6029342"/>
          </a:xfrm>
          <a:custGeom>
            <a:avLst/>
            <a:gdLst/>
            <a:ahLst/>
            <a:cxnLst/>
            <a:rect r="r" b="b" t="t" l="l"/>
            <a:pathLst>
              <a:path h="6029342" w="4527488">
                <a:moveTo>
                  <a:pt x="0" y="0"/>
                </a:moveTo>
                <a:lnTo>
                  <a:pt x="4527488" y="0"/>
                </a:lnTo>
                <a:lnTo>
                  <a:pt x="4527488" y="6029342"/>
                </a:lnTo>
                <a:lnTo>
                  <a:pt x="0" y="6029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812517" y="-31856"/>
            <a:ext cx="12662966" cy="3959117"/>
            <a:chOff x="0" y="0"/>
            <a:chExt cx="16883954" cy="5278823"/>
          </a:xfrm>
        </p:grpSpPr>
        <p:grpSp>
          <p:nvGrpSpPr>
            <p:cNvPr name="Group 8" id="8"/>
            <p:cNvGrpSpPr/>
            <p:nvPr/>
          </p:nvGrpSpPr>
          <p:grpSpPr>
            <a:xfrm rot="0">
              <a:off x="0" y="0"/>
              <a:ext cx="16883954" cy="5278823"/>
              <a:chOff x="0" y="0"/>
              <a:chExt cx="13360766" cy="4177287"/>
            </a:xfrm>
          </p:grpSpPr>
          <p:sp>
            <p:nvSpPr>
              <p:cNvPr name="Freeform 9" id="9"/>
              <p:cNvSpPr/>
              <p:nvPr/>
            </p:nvSpPr>
            <p:spPr>
              <a:xfrm flipH="false" flipV="false" rot="0">
                <a:off x="12700" y="12700"/>
                <a:ext cx="13335366" cy="4151887"/>
              </a:xfrm>
              <a:custGeom>
                <a:avLst/>
                <a:gdLst/>
                <a:ahLst/>
                <a:cxnLst/>
                <a:rect r="r" b="b" t="t" l="l"/>
                <a:pathLst>
                  <a:path h="4151887" w="13335366">
                    <a:moveTo>
                      <a:pt x="12378421" y="4151887"/>
                    </a:moveTo>
                    <a:lnTo>
                      <a:pt x="956945" y="4151887"/>
                    </a:lnTo>
                    <a:cubicBezTo>
                      <a:pt x="428371" y="4151887"/>
                      <a:pt x="0" y="3723389"/>
                      <a:pt x="0" y="2075943"/>
                    </a:cubicBezTo>
                    <a:cubicBezTo>
                      <a:pt x="0" y="428371"/>
                      <a:pt x="428371" y="0"/>
                      <a:pt x="956945" y="0"/>
                    </a:cubicBezTo>
                    <a:lnTo>
                      <a:pt x="12378421" y="0"/>
                    </a:lnTo>
                    <a:cubicBezTo>
                      <a:pt x="12906868" y="0"/>
                      <a:pt x="13335366" y="428371"/>
                      <a:pt x="13335366" y="2075943"/>
                    </a:cubicBezTo>
                    <a:cubicBezTo>
                      <a:pt x="13335366" y="3723389"/>
                      <a:pt x="12906869" y="4151887"/>
                      <a:pt x="12378421" y="4151887"/>
                    </a:cubicBezTo>
                    <a:close/>
                  </a:path>
                </a:pathLst>
              </a:custGeom>
              <a:solidFill>
                <a:srgbClr val="9C97FF"/>
              </a:solidFill>
            </p:spPr>
          </p:sp>
          <p:sp>
            <p:nvSpPr>
              <p:cNvPr name="Freeform 10" id="10"/>
              <p:cNvSpPr/>
              <p:nvPr/>
            </p:nvSpPr>
            <p:spPr>
              <a:xfrm flipH="false" flipV="false" rot="0">
                <a:off x="0" y="0"/>
                <a:ext cx="13360766" cy="4177287"/>
              </a:xfrm>
              <a:custGeom>
                <a:avLst/>
                <a:gdLst/>
                <a:ahLst/>
                <a:cxnLst/>
                <a:rect r="r" b="b" t="t" l="l"/>
                <a:pathLst>
                  <a:path h="4177287" w="13360766">
                    <a:moveTo>
                      <a:pt x="12391121" y="0"/>
                    </a:moveTo>
                    <a:lnTo>
                      <a:pt x="969645" y="0"/>
                    </a:lnTo>
                    <a:cubicBezTo>
                      <a:pt x="434975" y="0"/>
                      <a:pt x="0" y="434975"/>
                      <a:pt x="0" y="2088643"/>
                    </a:cubicBezTo>
                    <a:cubicBezTo>
                      <a:pt x="0" y="3742312"/>
                      <a:pt x="434975" y="4177287"/>
                      <a:pt x="969645" y="4177287"/>
                    </a:cubicBezTo>
                    <a:lnTo>
                      <a:pt x="12391121" y="4177287"/>
                    </a:lnTo>
                    <a:cubicBezTo>
                      <a:pt x="12925792" y="4177287"/>
                      <a:pt x="13360766" y="3742312"/>
                      <a:pt x="13360766" y="2088643"/>
                    </a:cubicBezTo>
                    <a:cubicBezTo>
                      <a:pt x="13360766" y="434975"/>
                      <a:pt x="12925792" y="0"/>
                      <a:pt x="12391121" y="0"/>
                    </a:cubicBezTo>
                    <a:close/>
                    <a:moveTo>
                      <a:pt x="12391121" y="4151887"/>
                    </a:moveTo>
                    <a:lnTo>
                      <a:pt x="969645" y="4151887"/>
                    </a:lnTo>
                    <a:cubicBezTo>
                      <a:pt x="448945" y="4151887"/>
                      <a:pt x="25400" y="3728342"/>
                      <a:pt x="25400" y="2088643"/>
                    </a:cubicBezTo>
                    <a:cubicBezTo>
                      <a:pt x="25400" y="448945"/>
                      <a:pt x="448945" y="25400"/>
                      <a:pt x="969645" y="25400"/>
                    </a:cubicBezTo>
                    <a:lnTo>
                      <a:pt x="12391121" y="25400"/>
                    </a:lnTo>
                    <a:cubicBezTo>
                      <a:pt x="12911821" y="25400"/>
                      <a:pt x="13335366" y="448945"/>
                      <a:pt x="13335366" y="2088643"/>
                    </a:cubicBezTo>
                    <a:cubicBezTo>
                      <a:pt x="13335366" y="3728342"/>
                      <a:pt x="12911821" y="4151887"/>
                      <a:pt x="12391121" y="4151887"/>
                    </a:cubicBezTo>
                    <a:close/>
                  </a:path>
                </a:pathLst>
              </a:custGeom>
              <a:solidFill>
                <a:srgbClr val="9C97FF"/>
              </a:solidFill>
            </p:spPr>
          </p:sp>
        </p:grpSp>
        <p:sp>
          <p:nvSpPr>
            <p:cNvPr name="TextBox 11" id="11"/>
            <p:cNvSpPr txBox="true"/>
            <p:nvPr/>
          </p:nvSpPr>
          <p:spPr>
            <a:xfrm rot="0">
              <a:off x="1003584" y="644876"/>
              <a:ext cx="14876787" cy="4055745"/>
            </a:xfrm>
            <a:prstGeom prst="rect">
              <a:avLst/>
            </a:prstGeom>
          </p:spPr>
          <p:txBody>
            <a:bodyPr anchor="t" rtlCol="false" tIns="0" lIns="0" bIns="0" rIns="0">
              <a:spAutoFit/>
            </a:bodyPr>
            <a:lstStyle/>
            <a:p>
              <a:pPr algn="ctr">
                <a:lnSpc>
                  <a:spcPts val="7920"/>
                </a:lnSpc>
              </a:pPr>
              <a:r>
                <a:rPr lang="en-US" sz="7200">
                  <a:solidFill>
                    <a:srgbClr val="F4F4F4"/>
                  </a:solidFill>
                  <a:latin typeface="Poppins Light"/>
                </a:rPr>
                <a:t>SINAVA DAİR DÜŞÜNCE BİÇİMLERİMİZ NELER OLABİLİR?</a:t>
              </a:r>
            </a:p>
          </p:txBody>
        </p:sp>
      </p:grpSp>
      <p:grpSp>
        <p:nvGrpSpPr>
          <p:cNvPr name="Group 12" id="12"/>
          <p:cNvGrpSpPr/>
          <p:nvPr/>
        </p:nvGrpSpPr>
        <p:grpSpPr>
          <a:xfrm rot="0">
            <a:off x="1171309" y="3678536"/>
            <a:ext cx="4527488" cy="5189237"/>
            <a:chOff x="0" y="0"/>
            <a:chExt cx="6036650" cy="6918983"/>
          </a:xfrm>
        </p:grpSpPr>
        <p:sp>
          <p:nvSpPr>
            <p:cNvPr name="Freeform 13" id="13"/>
            <p:cNvSpPr/>
            <p:nvPr/>
          </p:nvSpPr>
          <p:spPr>
            <a:xfrm flipH="false" flipV="false" rot="0">
              <a:off x="0" y="0"/>
              <a:ext cx="6036650" cy="6918983"/>
            </a:xfrm>
            <a:custGeom>
              <a:avLst/>
              <a:gdLst/>
              <a:ahLst/>
              <a:cxnLst/>
              <a:rect r="r" b="b" t="t" l="l"/>
              <a:pathLst>
                <a:path h="6918983" w="6036650">
                  <a:moveTo>
                    <a:pt x="0" y="0"/>
                  </a:moveTo>
                  <a:lnTo>
                    <a:pt x="6036650" y="0"/>
                  </a:lnTo>
                  <a:lnTo>
                    <a:pt x="6036650" y="6918983"/>
                  </a:lnTo>
                  <a:lnTo>
                    <a:pt x="0" y="6918983"/>
                  </a:lnTo>
                  <a:lnTo>
                    <a:pt x="0" y="0"/>
                  </a:lnTo>
                  <a:close/>
                </a:path>
              </a:pathLst>
            </a:custGeom>
            <a:blipFill>
              <a:blip r:embed="rId6">
                <a:extLst>
                  <a:ext uri="{96DAC541-7B7A-43D3-8B79-37D633B846F1}">
                    <asvg:svgBlip xmlns:asvg="http://schemas.microsoft.com/office/drawing/2016/SVG/main" r:embed="rId7"/>
                  </a:ext>
                </a:extLst>
              </a:blip>
              <a:stretch>
                <a:fillRect l="0" t="-8094" r="0" b="-8094"/>
              </a:stretch>
            </a:blipFill>
          </p:spPr>
        </p:sp>
        <p:sp>
          <p:nvSpPr>
            <p:cNvPr name="TextBox 14" id="14"/>
            <p:cNvSpPr txBox="true"/>
            <p:nvPr/>
          </p:nvSpPr>
          <p:spPr>
            <a:xfrm rot="0">
              <a:off x="644999" y="1452680"/>
              <a:ext cx="4746651" cy="3985048"/>
            </a:xfrm>
            <a:prstGeom prst="rect">
              <a:avLst/>
            </a:prstGeom>
          </p:spPr>
          <p:txBody>
            <a:bodyPr anchor="t" rtlCol="false" tIns="0" lIns="0" bIns="0" rIns="0">
              <a:spAutoFit/>
            </a:bodyPr>
            <a:lstStyle/>
            <a:p>
              <a:pPr algn="ctr">
                <a:lnSpc>
                  <a:spcPts val="3380"/>
                </a:lnSpc>
              </a:pPr>
              <a:r>
                <a:rPr lang="en-US" sz="2600">
                  <a:solidFill>
                    <a:srgbClr val="000000"/>
                  </a:solidFill>
                  <a:latin typeface="Poppins Light"/>
                </a:rPr>
                <a:t>Sınava dair olabilir. Sınavla ilgili mantık dışı, gerçek olmayan düşünceler sınav kaygısını artırır.</a:t>
              </a:r>
            </a:p>
            <a:p>
              <a:pPr algn="ctr">
                <a:lnSpc>
                  <a:spcPts val="3380"/>
                </a:lnSpc>
              </a:pPr>
            </a:p>
            <a:p>
              <a:pPr algn="ctr">
                <a:lnSpc>
                  <a:spcPts val="3380"/>
                </a:lnSpc>
              </a:pPr>
            </a:p>
          </p:txBody>
        </p:sp>
      </p:grpSp>
      <p:grpSp>
        <p:nvGrpSpPr>
          <p:cNvPr name="Group 15" id="15"/>
          <p:cNvGrpSpPr/>
          <p:nvPr/>
        </p:nvGrpSpPr>
        <p:grpSpPr>
          <a:xfrm rot="0">
            <a:off x="7037967" y="3468509"/>
            <a:ext cx="4212066" cy="5609290"/>
            <a:chOff x="0" y="0"/>
            <a:chExt cx="5616089" cy="7479053"/>
          </a:xfrm>
        </p:grpSpPr>
        <p:sp>
          <p:nvSpPr>
            <p:cNvPr name="Freeform 16" id="16"/>
            <p:cNvSpPr/>
            <p:nvPr/>
          </p:nvSpPr>
          <p:spPr>
            <a:xfrm flipH="true" flipV="false" rot="-10800000">
              <a:off x="0" y="0"/>
              <a:ext cx="5616089" cy="7479053"/>
            </a:xfrm>
            <a:custGeom>
              <a:avLst/>
              <a:gdLst/>
              <a:ahLst/>
              <a:cxnLst/>
              <a:rect r="r" b="b" t="t" l="l"/>
              <a:pathLst>
                <a:path h="7479053" w="5616089">
                  <a:moveTo>
                    <a:pt x="5616089" y="0"/>
                  </a:moveTo>
                  <a:lnTo>
                    <a:pt x="0" y="0"/>
                  </a:lnTo>
                  <a:lnTo>
                    <a:pt x="0" y="7479053"/>
                  </a:lnTo>
                  <a:lnTo>
                    <a:pt x="5616089" y="7479053"/>
                  </a:lnTo>
                  <a:lnTo>
                    <a:pt x="561608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517442" y="1338850"/>
              <a:ext cx="4581204" cy="4772778"/>
            </a:xfrm>
            <a:prstGeom prst="rect">
              <a:avLst/>
            </a:prstGeom>
          </p:spPr>
          <p:txBody>
            <a:bodyPr anchor="t" rtlCol="false" tIns="0" lIns="0" bIns="0" rIns="0">
              <a:spAutoFit/>
            </a:bodyPr>
            <a:lstStyle/>
            <a:p>
              <a:pPr algn="ctr">
                <a:lnSpc>
                  <a:spcPts val="3144"/>
                </a:lnSpc>
              </a:pPr>
              <a:r>
                <a:rPr lang="en-US" sz="2418">
                  <a:solidFill>
                    <a:srgbClr val="000000"/>
                  </a:solidFill>
                  <a:latin typeface="Poppins Light"/>
                </a:rPr>
                <a:t>Sınavı sadece kendi değerlendirmelerimize göre yorumladığımızda (bu sınavı kazanmazsam sevilmem, değer görmem vb.) kaygımız artabilir.</a:t>
              </a:r>
            </a:p>
            <a:p>
              <a:pPr algn="ctr">
                <a:lnSpc>
                  <a:spcPts val="3144"/>
                </a:lnSpc>
              </a:pPr>
            </a:p>
          </p:txBody>
        </p:sp>
      </p:grpSp>
      <p:grpSp>
        <p:nvGrpSpPr>
          <p:cNvPr name="Group 18" id="18"/>
          <p:cNvGrpSpPr/>
          <p:nvPr/>
        </p:nvGrpSpPr>
        <p:grpSpPr>
          <a:xfrm rot="0">
            <a:off x="12459051" y="3258483"/>
            <a:ext cx="4527488" cy="6029342"/>
            <a:chOff x="0" y="0"/>
            <a:chExt cx="6036650" cy="8039123"/>
          </a:xfrm>
        </p:grpSpPr>
        <p:sp>
          <p:nvSpPr>
            <p:cNvPr name="Freeform 19" id="19"/>
            <p:cNvSpPr/>
            <p:nvPr/>
          </p:nvSpPr>
          <p:spPr>
            <a:xfrm flipH="false" flipV="false" rot="-10800000">
              <a:off x="0" y="0"/>
              <a:ext cx="6036650" cy="8039123"/>
            </a:xfrm>
            <a:custGeom>
              <a:avLst/>
              <a:gdLst/>
              <a:ahLst/>
              <a:cxnLst/>
              <a:rect r="r" b="b" t="t" l="l"/>
              <a:pathLst>
                <a:path h="8039123" w="6036650">
                  <a:moveTo>
                    <a:pt x="0" y="0"/>
                  </a:moveTo>
                  <a:lnTo>
                    <a:pt x="6036650" y="0"/>
                  </a:lnTo>
                  <a:lnTo>
                    <a:pt x="6036650" y="8039123"/>
                  </a:lnTo>
                  <a:lnTo>
                    <a:pt x="0" y="80391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556191" y="2870000"/>
              <a:ext cx="4924269" cy="2270548"/>
            </a:xfrm>
            <a:prstGeom prst="rect">
              <a:avLst/>
            </a:prstGeom>
          </p:spPr>
          <p:txBody>
            <a:bodyPr anchor="t" rtlCol="false" tIns="0" lIns="0" bIns="0" rIns="0">
              <a:spAutoFit/>
            </a:bodyPr>
            <a:lstStyle/>
            <a:p>
              <a:pPr algn="ctr">
                <a:lnSpc>
                  <a:spcPts val="3380"/>
                </a:lnSpc>
              </a:pPr>
              <a:r>
                <a:rPr lang="en-US" sz="2600">
                  <a:solidFill>
                    <a:srgbClr val="000000"/>
                  </a:solidFill>
                  <a:latin typeface="Poppins Light"/>
                </a:rPr>
                <a:t>Kaygı belirtilerine odaklanmak kaygımızı daha fazla artırabilir.</a:t>
              </a:r>
            </a:p>
            <a:p>
              <a:pPr algn="ctr">
                <a:lnSpc>
                  <a:spcPts val="3380"/>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0">
            <a:off x="8011311" y="-431020"/>
            <a:ext cx="12978431" cy="11022993"/>
          </a:xfrm>
          <a:custGeom>
            <a:avLst/>
            <a:gdLst/>
            <a:ahLst/>
            <a:cxnLst/>
            <a:rect r="r" b="b" t="t" l="l"/>
            <a:pathLst>
              <a:path h="11022993" w="12978431">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l="0" t="-28595" r="-25479" b="-14526"/>
            </a:stretch>
          </a:blipFill>
        </p:spPr>
      </p:sp>
      <p:sp>
        <p:nvSpPr>
          <p:cNvPr name="Freeform 3" id="3"/>
          <p:cNvSpPr/>
          <p:nvPr/>
        </p:nvSpPr>
        <p:spPr>
          <a:xfrm flipH="false" flipV="false" rot="-2185063">
            <a:off x="-76422" y="665027"/>
            <a:ext cx="2552856" cy="4978974"/>
          </a:xfrm>
          <a:custGeom>
            <a:avLst/>
            <a:gdLst/>
            <a:ahLst/>
            <a:cxnLst/>
            <a:rect r="r" b="b" t="t" l="l"/>
            <a:pathLst>
              <a:path h="4978974" w="2552856">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00006" y="424092"/>
            <a:ext cx="9398208" cy="9312770"/>
          </a:xfrm>
          <a:custGeom>
            <a:avLst/>
            <a:gdLst/>
            <a:ahLst/>
            <a:cxnLst/>
            <a:rect r="r" b="b" t="t" l="l"/>
            <a:pathLst>
              <a:path h="9312770" w="9398208">
                <a:moveTo>
                  <a:pt x="0" y="0"/>
                </a:moveTo>
                <a:lnTo>
                  <a:pt x="9398208" y="0"/>
                </a:lnTo>
                <a:lnTo>
                  <a:pt x="9398208" y="9312769"/>
                </a:lnTo>
                <a:lnTo>
                  <a:pt x="0" y="93127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71132" y="4639106"/>
            <a:ext cx="7588168" cy="6734499"/>
          </a:xfrm>
          <a:custGeom>
            <a:avLst/>
            <a:gdLst/>
            <a:ahLst/>
            <a:cxnLst/>
            <a:rect r="r" b="b" t="t" l="l"/>
            <a:pathLst>
              <a:path h="6734499" w="7588168">
                <a:moveTo>
                  <a:pt x="0" y="0"/>
                </a:moveTo>
                <a:lnTo>
                  <a:pt x="7588168" y="0"/>
                </a:lnTo>
                <a:lnTo>
                  <a:pt x="7588168" y="6734500"/>
                </a:lnTo>
                <a:lnTo>
                  <a:pt x="0" y="6734500"/>
                </a:lnTo>
                <a:lnTo>
                  <a:pt x="0" y="0"/>
                </a:lnTo>
                <a:close/>
              </a:path>
            </a:pathLst>
          </a:custGeom>
          <a:blipFill>
            <a:blip r:embed="rId8"/>
            <a:stretch>
              <a:fillRect l="0" t="0" r="0" b="0"/>
            </a:stretch>
          </a:blipFill>
        </p:spPr>
      </p:sp>
      <p:sp>
        <p:nvSpPr>
          <p:cNvPr name="TextBox 6" id="6"/>
          <p:cNvSpPr txBox="true"/>
          <p:nvPr/>
        </p:nvSpPr>
        <p:spPr>
          <a:xfrm rot="0">
            <a:off x="3363273" y="3078314"/>
            <a:ext cx="5780727" cy="6118626"/>
          </a:xfrm>
          <a:prstGeom prst="rect">
            <a:avLst/>
          </a:prstGeom>
        </p:spPr>
        <p:txBody>
          <a:bodyPr anchor="t" rtlCol="false" tIns="0" lIns="0" bIns="0" rIns="0">
            <a:spAutoFit/>
          </a:bodyPr>
          <a:lstStyle/>
          <a:p>
            <a:pPr algn="ctr">
              <a:lnSpc>
                <a:spcPts val="3451"/>
              </a:lnSpc>
            </a:pPr>
            <a:r>
              <a:rPr lang="en-US" sz="2465">
                <a:solidFill>
                  <a:srgbClr val="000000"/>
                </a:solidFill>
                <a:latin typeface="Poppins"/>
              </a:rPr>
              <a:t>Sınavlarda haksız uygulamalar yapılır</a:t>
            </a:r>
          </a:p>
          <a:p>
            <a:pPr algn="ctr">
              <a:lnSpc>
                <a:spcPts val="3451"/>
              </a:lnSpc>
            </a:pPr>
            <a:r>
              <a:rPr lang="en-US" sz="2465">
                <a:solidFill>
                  <a:srgbClr val="000000"/>
                </a:solidFill>
                <a:latin typeface="Poppins"/>
              </a:rPr>
              <a:t>Bu sınavlar bana uygun değil </a:t>
            </a:r>
          </a:p>
          <a:p>
            <a:pPr algn="ctr">
              <a:lnSpc>
                <a:spcPts val="3451"/>
              </a:lnSpc>
            </a:pPr>
            <a:r>
              <a:rPr lang="en-US" sz="2465">
                <a:solidFill>
                  <a:srgbClr val="000000"/>
                </a:solidFill>
                <a:latin typeface="Poppins"/>
              </a:rPr>
              <a:t>Sınav sistemi çok kötü</a:t>
            </a:r>
          </a:p>
          <a:p>
            <a:pPr algn="ctr">
              <a:lnSpc>
                <a:spcPts val="3451"/>
              </a:lnSpc>
            </a:pPr>
            <a:r>
              <a:rPr lang="en-US" sz="2465">
                <a:solidFill>
                  <a:srgbClr val="000000"/>
                </a:solidFill>
                <a:latin typeface="Poppins"/>
              </a:rPr>
              <a:t>Sınavda ya sınıftakiler gürültü çıkartırsa </a:t>
            </a:r>
          </a:p>
          <a:p>
            <a:pPr algn="ctr">
              <a:lnSpc>
                <a:spcPts val="3451"/>
              </a:lnSpc>
            </a:pPr>
            <a:r>
              <a:rPr lang="en-US" sz="2465">
                <a:solidFill>
                  <a:srgbClr val="000000"/>
                </a:solidFill>
                <a:latin typeface="Poppins"/>
              </a:rPr>
              <a:t>Ya sınavda hastalanırsam</a:t>
            </a:r>
          </a:p>
          <a:p>
            <a:pPr algn="ctr">
              <a:lnSpc>
                <a:spcPts val="3451"/>
              </a:lnSpc>
            </a:pPr>
            <a:r>
              <a:rPr lang="en-US" sz="2465">
                <a:solidFill>
                  <a:srgbClr val="000000"/>
                </a:solidFill>
                <a:latin typeface="Poppins"/>
              </a:rPr>
              <a:t>Sınav günü her şeyi unutursam</a:t>
            </a:r>
          </a:p>
          <a:p>
            <a:pPr algn="ctr">
              <a:lnSpc>
                <a:spcPts val="3451"/>
              </a:lnSpc>
            </a:pPr>
            <a:r>
              <a:rPr lang="en-US" sz="2465">
                <a:solidFill>
                  <a:srgbClr val="000000"/>
                </a:solidFill>
                <a:latin typeface="Poppins"/>
              </a:rPr>
              <a:t>Sınav çok zor olacak</a:t>
            </a:r>
          </a:p>
          <a:p>
            <a:pPr algn="ctr">
              <a:lnSpc>
                <a:spcPts val="3451"/>
              </a:lnSpc>
            </a:pPr>
            <a:r>
              <a:rPr lang="en-US" sz="2465">
                <a:solidFill>
                  <a:srgbClr val="000000"/>
                </a:solidFill>
                <a:latin typeface="Poppins"/>
              </a:rPr>
              <a:t>Bu yıl bütün sorular zor olacakmış</a:t>
            </a:r>
          </a:p>
          <a:p>
            <a:pPr algn="ctr">
              <a:lnSpc>
                <a:spcPts val="3451"/>
              </a:lnSpc>
            </a:pPr>
            <a:r>
              <a:rPr lang="en-US" sz="2465">
                <a:solidFill>
                  <a:srgbClr val="000000"/>
                </a:solidFill>
                <a:latin typeface="Poppins"/>
              </a:rPr>
              <a:t> Bu sınav emeği ölçemez</a:t>
            </a:r>
          </a:p>
          <a:p>
            <a:pPr algn="ctr">
              <a:lnSpc>
                <a:spcPts val="3451"/>
              </a:lnSpc>
            </a:pPr>
            <a:r>
              <a:rPr lang="en-US" sz="2465">
                <a:solidFill>
                  <a:srgbClr val="000000"/>
                </a:solidFill>
                <a:latin typeface="Poppins"/>
              </a:rPr>
              <a:t> Süre çok az</a:t>
            </a:r>
          </a:p>
          <a:p>
            <a:pPr algn="ctr">
              <a:lnSpc>
                <a:spcPts val="3451"/>
              </a:lnSpc>
            </a:pPr>
            <a:r>
              <a:rPr lang="en-US" sz="2465">
                <a:solidFill>
                  <a:srgbClr val="000000"/>
                </a:solidFill>
                <a:latin typeface="Poppins"/>
              </a:rPr>
              <a:t> vb böyle düşüncelerimiz var ise;</a:t>
            </a:r>
          </a:p>
          <a:p>
            <a:pPr algn="ctr">
              <a:lnSpc>
                <a:spcPts val="3451"/>
              </a:lnSpc>
            </a:pPr>
          </a:p>
        </p:txBody>
      </p:sp>
      <p:sp>
        <p:nvSpPr>
          <p:cNvPr name="Freeform 7" id="7"/>
          <p:cNvSpPr/>
          <p:nvPr/>
        </p:nvSpPr>
        <p:spPr>
          <a:xfrm flipH="false" flipV="false" rot="2208479">
            <a:off x="12623618" y="-1749601"/>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357246" y="7305406"/>
            <a:ext cx="2963018" cy="2837090"/>
          </a:xfrm>
          <a:custGeom>
            <a:avLst/>
            <a:gdLst/>
            <a:ahLst/>
            <a:cxnLst/>
            <a:rect r="r" b="b" t="t" l="l"/>
            <a:pathLst>
              <a:path h="2837090" w="2963018">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10582054">
            <a:off x="12767373" y="-1562492"/>
            <a:ext cx="4286719" cy="4374203"/>
          </a:xfrm>
          <a:custGeom>
            <a:avLst/>
            <a:gdLst/>
            <a:ahLst/>
            <a:cxnLst/>
            <a:rect r="r" b="b" t="t" l="l"/>
            <a:pathLst>
              <a:path h="4374203" w="4286719">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2334545" y="785114"/>
            <a:ext cx="7545238" cy="2157996"/>
          </a:xfrm>
          <a:prstGeom prst="rect">
            <a:avLst/>
          </a:prstGeom>
        </p:spPr>
        <p:txBody>
          <a:bodyPr anchor="t" rtlCol="false" tIns="0" lIns="0" bIns="0" rIns="0">
            <a:spAutoFit/>
          </a:bodyPr>
          <a:lstStyle/>
          <a:p>
            <a:pPr algn="ctr">
              <a:lnSpc>
                <a:spcPts val="7968"/>
              </a:lnSpc>
            </a:pPr>
            <a:r>
              <a:rPr lang="en-US" sz="8300">
                <a:solidFill>
                  <a:srgbClr val="1D6193"/>
                </a:solidFill>
                <a:latin typeface="Childos Arabic Bold"/>
              </a:rPr>
              <a:t>SINAVA DAİR DÜŞÜNCELERİM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0">
            <a:off x="8011311" y="-431020"/>
            <a:ext cx="12978431" cy="11022993"/>
          </a:xfrm>
          <a:custGeom>
            <a:avLst/>
            <a:gdLst/>
            <a:ahLst/>
            <a:cxnLst/>
            <a:rect r="r" b="b" t="t" l="l"/>
            <a:pathLst>
              <a:path h="11022993" w="12978431">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l="0" t="-28595" r="-25479" b="-14526"/>
            </a:stretch>
          </a:blipFill>
        </p:spPr>
      </p:sp>
      <p:sp>
        <p:nvSpPr>
          <p:cNvPr name="Freeform 3" id="3"/>
          <p:cNvSpPr/>
          <p:nvPr/>
        </p:nvSpPr>
        <p:spPr>
          <a:xfrm flipH="false" flipV="false" rot="-2185063">
            <a:off x="-76422" y="665027"/>
            <a:ext cx="2552856" cy="4978974"/>
          </a:xfrm>
          <a:custGeom>
            <a:avLst/>
            <a:gdLst/>
            <a:ahLst/>
            <a:cxnLst/>
            <a:rect r="r" b="b" t="t" l="l"/>
            <a:pathLst>
              <a:path h="4978974" w="2552856">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00006" y="240970"/>
            <a:ext cx="9398208" cy="9312770"/>
          </a:xfrm>
          <a:custGeom>
            <a:avLst/>
            <a:gdLst/>
            <a:ahLst/>
            <a:cxnLst/>
            <a:rect r="r" b="b" t="t" l="l"/>
            <a:pathLst>
              <a:path h="9312770" w="9398208">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71132" y="4639106"/>
            <a:ext cx="7588168" cy="6734499"/>
          </a:xfrm>
          <a:custGeom>
            <a:avLst/>
            <a:gdLst/>
            <a:ahLst/>
            <a:cxnLst/>
            <a:rect r="r" b="b" t="t" l="l"/>
            <a:pathLst>
              <a:path h="6734499" w="7588168">
                <a:moveTo>
                  <a:pt x="0" y="0"/>
                </a:moveTo>
                <a:lnTo>
                  <a:pt x="7588168" y="0"/>
                </a:lnTo>
                <a:lnTo>
                  <a:pt x="7588168" y="6734500"/>
                </a:lnTo>
                <a:lnTo>
                  <a:pt x="0" y="6734500"/>
                </a:lnTo>
                <a:lnTo>
                  <a:pt x="0" y="0"/>
                </a:lnTo>
                <a:close/>
              </a:path>
            </a:pathLst>
          </a:custGeom>
          <a:blipFill>
            <a:blip r:embed="rId8"/>
            <a:stretch>
              <a:fillRect l="0" t="0" r="0" b="0"/>
            </a:stretch>
          </a:blipFill>
        </p:spPr>
      </p:sp>
      <p:sp>
        <p:nvSpPr>
          <p:cNvPr name="TextBox 6" id="6"/>
          <p:cNvSpPr txBox="true"/>
          <p:nvPr/>
        </p:nvSpPr>
        <p:spPr>
          <a:xfrm rot="0">
            <a:off x="3705088" y="2741314"/>
            <a:ext cx="5075663" cy="6520780"/>
          </a:xfrm>
          <a:prstGeom prst="rect">
            <a:avLst/>
          </a:prstGeom>
        </p:spPr>
        <p:txBody>
          <a:bodyPr anchor="t" rtlCol="false" tIns="0" lIns="0" bIns="0" rIns="0">
            <a:spAutoFit/>
          </a:bodyPr>
          <a:lstStyle/>
          <a:p>
            <a:pPr algn="ctr">
              <a:lnSpc>
                <a:spcPts val="3030"/>
              </a:lnSpc>
            </a:pPr>
            <a:r>
              <a:rPr lang="en-US" sz="2164">
                <a:solidFill>
                  <a:srgbClr val="000000"/>
                </a:solidFill>
                <a:latin typeface="Poppins"/>
              </a:rPr>
              <a:t>Bütün soruları cevaplamalıyım</a:t>
            </a:r>
          </a:p>
          <a:p>
            <a:pPr algn="ctr">
              <a:lnSpc>
                <a:spcPts val="3030"/>
              </a:lnSpc>
            </a:pPr>
            <a:r>
              <a:rPr lang="en-US" sz="2164">
                <a:solidFill>
                  <a:srgbClr val="000000"/>
                </a:solidFill>
                <a:latin typeface="Poppins"/>
              </a:rPr>
              <a:t>Kazanamazsam bana başarısız derlerve hiçbir alanda başarılı olamam</a:t>
            </a:r>
          </a:p>
          <a:p>
            <a:pPr algn="ctr">
              <a:lnSpc>
                <a:spcPts val="3030"/>
              </a:lnSpc>
            </a:pPr>
            <a:r>
              <a:rPr lang="en-US" sz="2164">
                <a:solidFill>
                  <a:srgbClr val="000000"/>
                </a:solidFill>
                <a:latin typeface="Poppins"/>
              </a:rPr>
              <a:t>Sınavı kazanamayacağım </a:t>
            </a:r>
          </a:p>
          <a:p>
            <a:pPr algn="ctr">
              <a:lnSpc>
                <a:spcPts val="3030"/>
              </a:lnSpc>
            </a:pPr>
            <a:r>
              <a:rPr lang="en-US" sz="2164">
                <a:solidFill>
                  <a:srgbClr val="000000"/>
                </a:solidFill>
                <a:latin typeface="Poppins"/>
              </a:rPr>
              <a:t> Sınavı kazanamazsam bir hiçim</a:t>
            </a:r>
          </a:p>
          <a:p>
            <a:pPr algn="ctr">
              <a:lnSpc>
                <a:spcPts val="3030"/>
              </a:lnSpc>
            </a:pPr>
            <a:r>
              <a:rPr lang="en-US" sz="2164">
                <a:solidFill>
                  <a:srgbClr val="000000"/>
                </a:solidFill>
                <a:latin typeface="Poppins"/>
              </a:rPr>
              <a:t>Yetersizim </a:t>
            </a:r>
          </a:p>
          <a:p>
            <a:pPr algn="ctr">
              <a:lnSpc>
                <a:spcPts val="3030"/>
              </a:lnSpc>
            </a:pPr>
            <a:r>
              <a:rPr lang="en-US" sz="2164">
                <a:solidFill>
                  <a:srgbClr val="000000"/>
                </a:solidFill>
                <a:latin typeface="Poppins"/>
              </a:rPr>
              <a:t>Matematiği asla yapamam</a:t>
            </a:r>
          </a:p>
          <a:p>
            <a:pPr algn="ctr">
              <a:lnSpc>
                <a:spcPts val="3030"/>
              </a:lnSpc>
            </a:pPr>
            <a:r>
              <a:rPr lang="en-US" sz="2164">
                <a:solidFill>
                  <a:srgbClr val="000000"/>
                </a:solidFill>
                <a:latin typeface="Poppins"/>
              </a:rPr>
              <a:t>Ancak çok çalışırsam, sabahlarsam kazanabilirim</a:t>
            </a:r>
          </a:p>
          <a:p>
            <a:pPr algn="ctr">
              <a:lnSpc>
                <a:spcPts val="3030"/>
              </a:lnSpc>
            </a:pPr>
            <a:r>
              <a:rPr lang="en-US" sz="2164">
                <a:solidFill>
                  <a:srgbClr val="000000"/>
                </a:solidFill>
                <a:latin typeface="Poppins"/>
              </a:rPr>
              <a:t>Çalışıp da kazanamamaktansa çalışmayıp</a:t>
            </a:r>
          </a:p>
          <a:p>
            <a:pPr algn="ctr">
              <a:lnSpc>
                <a:spcPts val="3030"/>
              </a:lnSpc>
            </a:pPr>
            <a:r>
              <a:rPr lang="en-US" sz="2164">
                <a:solidFill>
                  <a:srgbClr val="000000"/>
                </a:solidFill>
                <a:latin typeface="Poppins"/>
              </a:rPr>
              <a:t>kazanamamak daha iyidir</a:t>
            </a:r>
          </a:p>
          <a:p>
            <a:pPr algn="ctr">
              <a:lnSpc>
                <a:spcPts val="3030"/>
              </a:lnSpc>
            </a:pPr>
            <a:r>
              <a:rPr lang="en-US" sz="2164">
                <a:solidFill>
                  <a:srgbClr val="000000"/>
                </a:solidFill>
                <a:latin typeface="Poppins"/>
              </a:rPr>
              <a:t>Ailem çok emek verdi onların üzülmesini istemem ve buna benzer düşünce kalıpları ise;</a:t>
            </a:r>
          </a:p>
          <a:p>
            <a:pPr algn="ctr">
              <a:lnSpc>
                <a:spcPts val="3030"/>
              </a:lnSpc>
            </a:pPr>
          </a:p>
        </p:txBody>
      </p:sp>
      <p:sp>
        <p:nvSpPr>
          <p:cNvPr name="Freeform 7" id="7"/>
          <p:cNvSpPr/>
          <p:nvPr/>
        </p:nvSpPr>
        <p:spPr>
          <a:xfrm flipH="false" flipV="false" rot="2208479">
            <a:off x="12623618" y="-1749601"/>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357246" y="7305406"/>
            <a:ext cx="2963018" cy="2837090"/>
          </a:xfrm>
          <a:custGeom>
            <a:avLst/>
            <a:gdLst/>
            <a:ahLst/>
            <a:cxnLst/>
            <a:rect r="r" b="b" t="t" l="l"/>
            <a:pathLst>
              <a:path h="2837090" w="2963018">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10582054">
            <a:off x="12767373" y="-1562492"/>
            <a:ext cx="4286719" cy="4374203"/>
          </a:xfrm>
          <a:custGeom>
            <a:avLst/>
            <a:gdLst/>
            <a:ahLst/>
            <a:cxnLst/>
            <a:rect r="r" b="b" t="t" l="l"/>
            <a:pathLst>
              <a:path h="4374203" w="4286719">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2751805" y="707045"/>
            <a:ext cx="6392195" cy="2100944"/>
          </a:xfrm>
          <a:prstGeom prst="rect">
            <a:avLst/>
          </a:prstGeom>
        </p:spPr>
        <p:txBody>
          <a:bodyPr anchor="t" rtlCol="false" tIns="0" lIns="0" bIns="0" rIns="0">
            <a:spAutoFit/>
          </a:bodyPr>
          <a:lstStyle/>
          <a:p>
            <a:pPr algn="ctr">
              <a:lnSpc>
                <a:spcPts val="5286"/>
              </a:lnSpc>
            </a:pPr>
            <a:r>
              <a:rPr lang="en-US" sz="5507">
                <a:solidFill>
                  <a:srgbClr val="1D6193"/>
                </a:solidFill>
                <a:latin typeface="Childos Arabic Bold"/>
              </a:rPr>
              <a:t>SINAVA AİT KENDİMLE İLGİLİ DÜŞÜNCELER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0">
            <a:off x="8011311" y="-431020"/>
            <a:ext cx="12978431" cy="11022993"/>
          </a:xfrm>
          <a:custGeom>
            <a:avLst/>
            <a:gdLst/>
            <a:ahLst/>
            <a:cxnLst/>
            <a:rect r="r" b="b" t="t" l="l"/>
            <a:pathLst>
              <a:path h="11022993" w="12978431">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l="0" t="-28595" r="-25479" b="-14526"/>
            </a:stretch>
          </a:blipFill>
        </p:spPr>
      </p:sp>
      <p:sp>
        <p:nvSpPr>
          <p:cNvPr name="Freeform 3" id="3"/>
          <p:cNvSpPr/>
          <p:nvPr/>
        </p:nvSpPr>
        <p:spPr>
          <a:xfrm flipH="false" flipV="false" rot="-2185063">
            <a:off x="-76422" y="665027"/>
            <a:ext cx="2552856" cy="4978974"/>
          </a:xfrm>
          <a:custGeom>
            <a:avLst/>
            <a:gdLst/>
            <a:ahLst/>
            <a:cxnLst/>
            <a:rect r="r" b="b" t="t" l="l"/>
            <a:pathLst>
              <a:path h="4978974" w="2552856">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00006" y="424092"/>
            <a:ext cx="9398208" cy="9312770"/>
          </a:xfrm>
          <a:custGeom>
            <a:avLst/>
            <a:gdLst/>
            <a:ahLst/>
            <a:cxnLst/>
            <a:rect r="r" b="b" t="t" l="l"/>
            <a:pathLst>
              <a:path h="9312770" w="9398208">
                <a:moveTo>
                  <a:pt x="0" y="0"/>
                </a:moveTo>
                <a:lnTo>
                  <a:pt x="9398208" y="0"/>
                </a:lnTo>
                <a:lnTo>
                  <a:pt x="9398208" y="9312769"/>
                </a:lnTo>
                <a:lnTo>
                  <a:pt x="0" y="93127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71132" y="4639106"/>
            <a:ext cx="7588168" cy="6734499"/>
          </a:xfrm>
          <a:custGeom>
            <a:avLst/>
            <a:gdLst/>
            <a:ahLst/>
            <a:cxnLst/>
            <a:rect r="r" b="b" t="t" l="l"/>
            <a:pathLst>
              <a:path h="6734499" w="7588168">
                <a:moveTo>
                  <a:pt x="0" y="0"/>
                </a:moveTo>
                <a:lnTo>
                  <a:pt x="7588168" y="0"/>
                </a:lnTo>
                <a:lnTo>
                  <a:pt x="7588168" y="6734500"/>
                </a:lnTo>
                <a:lnTo>
                  <a:pt x="0" y="6734500"/>
                </a:lnTo>
                <a:lnTo>
                  <a:pt x="0" y="0"/>
                </a:lnTo>
                <a:close/>
              </a:path>
            </a:pathLst>
          </a:custGeom>
          <a:blipFill>
            <a:blip r:embed="rId8"/>
            <a:stretch>
              <a:fillRect l="0" t="0" r="0" b="0"/>
            </a:stretch>
          </a:blipFill>
        </p:spPr>
      </p:sp>
      <p:sp>
        <p:nvSpPr>
          <p:cNvPr name="TextBox 6" id="6"/>
          <p:cNvSpPr txBox="true"/>
          <p:nvPr/>
        </p:nvSpPr>
        <p:spPr>
          <a:xfrm rot="0">
            <a:off x="3014886" y="3078314"/>
            <a:ext cx="6247131" cy="5663629"/>
          </a:xfrm>
          <a:prstGeom prst="rect">
            <a:avLst/>
          </a:prstGeom>
        </p:spPr>
        <p:txBody>
          <a:bodyPr anchor="t" rtlCol="false" tIns="0" lIns="0" bIns="0" rIns="0">
            <a:spAutoFit/>
          </a:bodyPr>
          <a:lstStyle/>
          <a:p>
            <a:pPr algn="ctr">
              <a:lnSpc>
                <a:spcPts val="3729"/>
              </a:lnSpc>
            </a:pPr>
            <a:r>
              <a:rPr lang="en-US" sz="2664">
                <a:solidFill>
                  <a:srgbClr val="000000"/>
                </a:solidFill>
                <a:latin typeface="Poppins"/>
              </a:rPr>
              <a:t>Ellerim titriyor</a:t>
            </a:r>
          </a:p>
          <a:p>
            <a:pPr algn="ctr">
              <a:lnSpc>
                <a:spcPts val="3729"/>
              </a:lnSpc>
            </a:pPr>
            <a:r>
              <a:rPr lang="en-US" sz="2664">
                <a:solidFill>
                  <a:srgbClr val="000000"/>
                </a:solidFill>
                <a:latin typeface="Poppins"/>
              </a:rPr>
              <a:t>Karnım ağrıyor</a:t>
            </a:r>
          </a:p>
          <a:p>
            <a:pPr algn="ctr">
              <a:lnSpc>
                <a:spcPts val="3729"/>
              </a:lnSpc>
            </a:pPr>
            <a:r>
              <a:rPr lang="en-US" sz="2664">
                <a:solidFill>
                  <a:srgbClr val="000000"/>
                </a:solidFill>
                <a:latin typeface="Poppins"/>
              </a:rPr>
              <a:t>Terlemeye başladım</a:t>
            </a:r>
          </a:p>
          <a:p>
            <a:pPr algn="ctr">
              <a:lnSpc>
                <a:spcPts val="3729"/>
              </a:lnSpc>
            </a:pPr>
            <a:r>
              <a:rPr lang="en-US" sz="2664">
                <a:solidFill>
                  <a:srgbClr val="000000"/>
                </a:solidFill>
                <a:latin typeface="Poppins"/>
              </a:rPr>
              <a:t>Ellerim titrerken soruları cevaplayamam,bu sınav bitti</a:t>
            </a:r>
          </a:p>
          <a:p>
            <a:pPr algn="ctr">
              <a:lnSpc>
                <a:spcPts val="3729"/>
              </a:lnSpc>
            </a:pPr>
            <a:r>
              <a:rPr lang="en-US" sz="2664">
                <a:solidFill>
                  <a:srgbClr val="000000"/>
                </a:solidFill>
                <a:latin typeface="Poppins"/>
              </a:rPr>
              <a:t>Çarpıntım oldu </a:t>
            </a:r>
          </a:p>
          <a:p>
            <a:pPr algn="ctr">
              <a:lnSpc>
                <a:spcPts val="3729"/>
              </a:lnSpc>
            </a:pPr>
            <a:r>
              <a:rPr lang="en-US" sz="2664">
                <a:solidFill>
                  <a:srgbClr val="000000"/>
                </a:solidFill>
                <a:latin typeface="Poppins"/>
              </a:rPr>
              <a:t>Bu kaygı kontrolden çıkar </a:t>
            </a:r>
          </a:p>
          <a:p>
            <a:pPr algn="ctr">
              <a:lnSpc>
                <a:spcPts val="3729"/>
              </a:lnSpc>
            </a:pPr>
            <a:r>
              <a:rPr lang="en-US" sz="2664">
                <a:solidFill>
                  <a:srgbClr val="000000"/>
                </a:solidFill>
                <a:latin typeface="Poppins"/>
              </a:rPr>
              <a:t>Önce kaygımı bastırmalıyım </a:t>
            </a:r>
          </a:p>
          <a:p>
            <a:pPr algn="ctr">
              <a:lnSpc>
                <a:spcPts val="3729"/>
              </a:lnSpc>
            </a:pPr>
            <a:r>
              <a:rPr lang="en-US" sz="2664">
                <a:solidFill>
                  <a:srgbClr val="000000"/>
                </a:solidFill>
                <a:latin typeface="Poppins"/>
              </a:rPr>
              <a:t>Telaşlanırsam başarısız olurum </a:t>
            </a:r>
          </a:p>
          <a:p>
            <a:pPr algn="ctr">
              <a:lnSpc>
                <a:spcPts val="3729"/>
              </a:lnSpc>
            </a:pPr>
            <a:r>
              <a:rPr lang="en-US" sz="2664">
                <a:solidFill>
                  <a:srgbClr val="000000"/>
                </a:solidFill>
                <a:latin typeface="Poppins"/>
              </a:rPr>
              <a:t>Cevabın aklıma gelmemesi felakettir gibi düşüncelerim var ise</a:t>
            </a:r>
          </a:p>
          <a:p>
            <a:pPr algn="ctr">
              <a:lnSpc>
                <a:spcPts val="3729"/>
              </a:lnSpc>
            </a:pPr>
          </a:p>
        </p:txBody>
      </p:sp>
      <p:sp>
        <p:nvSpPr>
          <p:cNvPr name="Freeform 7" id="7"/>
          <p:cNvSpPr/>
          <p:nvPr/>
        </p:nvSpPr>
        <p:spPr>
          <a:xfrm flipH="false" flipV="false" rot="2208479">
            <a:off x="12623618" y="-1749601"/>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357246" y="7305406"/>
            <a:ext cx="2963018" cy="2837090"/>
          </a:xfrm>
          <a:custGeom>
            <a:avLst/>
            <a:gdLst/>
            <a:ahLst/>
            <a:cxnLst/>
            <a:rect r="r" b="b" t="t" l="l"/>
            <a:pathLst>
              <a:path h="2837090" w="2963018">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10582054">
            <a:off x="12767373" y="-1562492"/>
            <a:ext cx="4286719" cy="4374203"/>
          </a:xfrm>
          <a:custGeom>
            <a:avLst/>
            <a:gdLst/>
            <a:ahLst/>
            <a:cxnLst/>
            <a:rect r="r" b="b" t="t" l="l"/>
            <a:pathLst>
              <a:path h="4374203" w="4286719">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2126491" y="1179773"/>
            <a:ext cx="7545238" cy="1974741"/>
          </a:xfrm>
          <a:prstGeom prst="rect">
            <a:avLst/>
          </a:prstGeom>
        </p:spPr>
        <p:txBody>
          <a:bodyPr anchor="t" rtlCol="false" tIns="0" lIns="0" bIns="0" rIns="0">
            <a:spAutoFit/>
          </a:bodyPr>
          <a:lstStyle/>
          <a:p>
            <a:pPr algn="ctr">
              <a:lnSpc>
                <a:spcPts val="7296"/>
              </a:lnSpc>
            </a:pPr>
            <a:r>
              <a:rPr lang="en-US" sz="7600">
                <a:solidFill>
                  <a:srgbClr val="1D6193"/>
                </a:solidFill>
                <a:latin typeface="Childos Arabic Bold"/>
              </a:rPr>
              <a:t>FİZİKSEL KAYGI BELİRTİLERİM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1482996">
            <a:off x="7551038" y="6658870"/>
            <a:ext cx="12767842" cy="6160484"/>
          </a:xfrm>
          <a:custGeom>
            <a:avLst/>
            <a:gdLst/>
            <a:ahLst/>
            <a:cxnLst/>
            <a:rect r="r" b="b" t="t" l="l"/>
            <a:pathLst>
              <a:path h="6160484" w="12767842">
                <a:moveTo>
                  <a:pt x="0" y="0"/>
                </a:moveTo>
                <a:lnTo>
                  <a:pt x="12767842" y="0"/>
                </a:lnTo>
                <a:lnTo>
                  <a:pt x="12767842" y="6160483"/>
                </a:lnTo>
                <a:lnTo>
                  <a:pt x="0" y="61604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317407">
            <a:off x="295215" y="-1635834"/>
            <a:ext cx="8559999" cy="10161562"/>
          </a:xfrm>
          <a:custGeom>
            <a:avLst/>
            <a:gdLst/>
            <a:ahLst/>
            <a:cxnLst/>
            <a:rect r="r" b="b" t="t" l="l"/>
            <a:pathLst>
              <a:path h="10161562" w="8559999">
                <a:moveTo>
                  <a:pt x="0" y="0"/>
                </a:moveTo>
                <a:lnTo>
                  <a:pt x="8559999" y="0"/>
                </a:lnTo>
                <a:lnTo>
                  <a:pt x="8559999" y="10161562"/>
                </a:lnTo>
                <a:lnTo>
                  <a:pt x="0" y="10161562"/>
                </a:lnTo>
                <a:lnTo>
                  <a:pt x="0" y="0"/>
                </a:lnTo>
                <a:close/>
              </a:path>
            </a:pathLst>
          </a:custGeom>
          <a:blipFill>
            <a:blip r:embed="rId4">
              <a:extLst>
                <a:ext uri="{96DAC541-7B7A-43D3-8B79-37D633B846F1}">
                  <asvg:svgBlip xmlns:asvg="http://schemas.microsoft.com/office/drawing/2016/SVG/main" r:embed="rId5"/>
                </a:ext>
              </a:extLst>
            </a:blip>
            <a:stretch>
              <a:fillRect l="0" t="-38549" r="-79017" b="0"/>
            </a:stretch>
          </a:blipFill>
        </p:spPr>
      </p:sp>
      <p:sp>
        <p:nvSpPr>
          <p:cNvPr name="Freeform 4" id="4"/>
          <p:cNvSpPr/>
          <p:nvPr/>
        </p:nvSpPr>
        <p:spPr>
          <a:xfrm flipH="false" flipV="false" rot="0">
            <a:off x="7222831" y="685090"/>
            <a:ext cx="8894529" cy="8916821"/>
          </a:xfrm>
          <a:custGeom>
            <a:avLst/>
            <a:gdLst/>
            <a:ahLst/>
            <a:cxnLst/>
            <a:rect r="r" b="b" t="t" l="l"/>
            <a:pathLst>
              <a:path h="8916821" w="8894529">
                <a:moveTo>
                  <a:pt x="0" y="0"/>
                </a:moveTo>
                <a:lnTo>
                  <a:pt x="8894528" y="0"/>
                </a:lnTo>
                <a:lnTo>
                  <a:pt x="8894528" y="8916820"/>
                </a:lnTo>
                <a:lnTo>
                  <a:pt x="0" y="89168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584874" y="4235186"/>
            <a:ext cx="10064109" cy="6667472"/>
          </a:xfrm>
          <a:custGeom>
            <a:avLst/>
            <a:gdLst/>
            <a:ahLst/>
            <a:cxnLst/>
            <a:rect r="r" b="b" t="t" l="l"/>
            <a:pathLst>
              <a:path h="6667472" w="10064109">
                <a:moveTo>
                  <a:pt x="10064108" y="0"/>
                </a:moveTo>
                <a:lnTo>
                  <a:pt x="0" y="0"/>
                </a:lnTo>
                <a:lnTo>
                  <a:pt x="0" y="6667472"/>
                </a:lnTo>
                <a:lnTo>
                  <a:pt x="10064108" y="6667472"/>
                </a:lnTo>
                <a:lnTo>
                  <a:pt x="10064108" y="0"/>
                </a:lnTo>
                <a:close/>
              </a:path>
            </a:pathLst>
          </a:custGeom>
          <a:blipFill>
            <a:blip r:embed="rId8"/>
            <a:stretch>
              <a:fillRect l="0" t="0" r="0" b="0"/>
            </a:stretch>
          </a:blipFill>
        </p:spPr>
      </p:sp>
      <p:sp>
        <p:nvSpPr>
          <p:cNvPr name="Freeform 6" id="6"/>
          <p:cNvSpPr/>
          <p:nvPr/>
        </p:nvSpPr>
        <p:spPr>
          <a:xfrm flipH="false" flipV="false" rot="8527810">
            <a:off x="-2084167" y="-887385"/>
            <a:ext cx="7315200" cy="3998976"/>
          </a:xfrm>
          <a:custGeom>
            <a:avLst/>
            <a:gdLst/>
            <a:ahLst/>
            <a:cxnLst/>
            <a:rect r="r" b="b" t="t" l="l"/>
            <a:pathLst>
              <a:path h="3998976" w="7315200">
                <a:moveTo>
                  <a:pt x="0" y="0"/>
                </a:moveTo>
                <a:lnTo>
                  <a:pt x="7315200" y="0"/>
                </a:lnTo>
                <a:lnTo>
                  <a:pt x="7315200" y="3998976"/>
                </a:lnTo>
                <a:lnTo>
                  <a:pt x="0" y="39989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4208681" y="7753764"/>
            <a:ext cx="4333100" cy="3970696"/>
          </a:xfrm>
          <a:custGeom>
            <a:avLst/>
            <a:gdLst/>
            <a:ahLst/>
            <a:cxnLst/>
            <a:rect r="r" b="b" t="t" l="l"/>
            <a:pathLst>
              <a:path h="3970696" w="4333100">
                <a:moveTo>
                  <a:pt x="0" y="0"/>
                </a:moveTo>
                <a:lnTo>
                  <a:pt x="4333100" y="0"/>
                </a:lnTo>
                <a:lnTo>
                  <a:pt x="4333100" y="3970695"/>
                </a:lnTo>
                <a:lnTo>
                  <a:pt x="0" y="39706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1526331">
            <a:off x="15362699" y="1345491"/>
            <a:ext cx="3768144" cy="4564932"/>
          </a:xfrm>
          <a:custGeom>
            <a:avLst/>
            <a:gdLst/>
            <a:ahLst/>
            <a:cxnLst/>
            <a:rect r="r" b="b" t="t" l="l"/>
            <a:pathLst>
              <a:path h="4564932" w="3768144">
                <a:moveTo>
                  <a:pt x="0" y="0"/>
                </a:moveTo>
                <a:lnTo>
                  <a:pt x="3768144" y="0"/>
                </a:lnTo>
                <a:lnTo>
                  <a:pt x="3768144" y="4564932"/>
                </a:lnTo>
                <a:lnTo>
                  <a:pt x="0" y="456493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true" rot="8166164">
            <a:off x="-549714" y="3027234"/>
            <a:ext cx="2537034" cy="3073499"/>
          </a:xfrm>
          <a:custGeom>
            <a:avLst/>
            <a:gdLst/>
            <a:ahLst/>
            <a:cxnLst/>
            <a:rect r="r" b="b" t="t" l="l"/>
            <a:pathLst>
              <a:path h="3073499" w="2537034">
                <a:moveTo>
                  <a:pt x="0" y="3073499"/>
                </a:moveTo>
                <a:lnTo>
                  <a:pt x="2537034" y="3073499"/>
                </a:lnTo>
                <a:lnTo>
                  <a:pt x="2537034" y="0"/>
                </a:lnTo>
                <a:lnTo>
                  <a:pt x="0" y="0"/>
                </a:lnTo>
                <a:lnTo>
                  <a:pt x="0" y="3073499"/>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9144000" y="1698788"/>
            <a:ext cx="5330978" cy="7559512"/>
          </a:xfrm>
          <a:prstGeom prst="rect">
            <a:avLst/>
          </a:prstGeom>
        </p:spPr>
        <p:txBody>
          <a:bodyPr anchor="t" rtlCol="false" tIns="0" lIns="0" bIns="0" rIns="0">
            <a:spAutoFit/>
          </a:bodyPr>
          <a:lstStyle/>
          <a:p>
            <a:pPr>
              <a:lnSpc>
                <a:spcPts val="3772"/>
              </a:lnSpc>
            </a:pPr>
            <a:r>
              <a:rPr lang="en-US" sz="2694">
                <a:solidFill>
                  <a:srgbClr val="000000"/>
                </a:solidFill>
                <a:latin typeface="Poppins"/>
              </a:rPr>
              <a:t>ŞİMDİ KAYGILI ZİHNİN DÜŞÜNCELERİNİ VE BUNLAR YERİNE DAHA GERÇEKÇİ HANGİ DÜŞÜNCELERİN GETİRİLEBİLECEĞİ İLE İLGİLİ BİR EGZERSİZ YAPACAĞIZ. ÖNCELİKLE KAYGILI ZİHİN NELER SÖYLER BUNLARA BAKACAĞIZ. SİZDE DE BU DÜŞÜNCELER VAR MI? DAHA SONRA BİR SONRAKİ SLAYTA GEÇMEDEN BU DÜŞÜNCELER YERİNE DAHA GERÇEKÇİ HANGİ DÜŞÜNCELERİ DÜŞÜNEBİLİRİZ BUNLARI YAZALIM. SONRA MANTIKLI DÜŞÜNCELER NELER OLABİLİR OKUYALIM:)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82951" y="673154"/>
            <a:ext cx="18122099" cy="19227691"/>
          </a:xfrm>
          <a:custGeom>
            <a:avLst/>
            <a:gdLst/>
            <a:ahLst/>
            <a:cxnLst/>
            <a:rect r="r" b="b" t="t" l="l"/>
            <a:pathLst>
              <a:path h="19227691" w="18122099">
                <a:moveTo>
                  <a:pt x="0" y="0"/>
                </a:moveTo>
                <a:lnTo>
                  <a:pt x="18122098" y="0"/>
                </a:lnTo>
                <a:lnTo>
                  <a:pt x="18122098" y="19227692"/>
                </a:lnTo>
                <a:lnTo>
                  <a:pt x="0" y="192276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781003" y="2031069"/>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4952443" y="2710401"/>
            <a:ext cx="8383113" cy="3129986"/>
          </a:xfrm>
          <a:prstGeom prst="rect">
            <a:avLst/>
          </a:prstGeom>
        </p:spPr>
        <p:txBody>
          <a:bodyPr anchor="t" rtlCol="false" tIns="0" lIns="0" bIns="0" rIns="0">
            <a:spAutoFit/>
          </a:bodyPr>
          <a:lstStyle/>
          <a:p>
            <a:pPr algn="ctr">
              <a:lnSpc>
                <a:spcPts val="11579"/>
              </a:lnSpc>
            </a:pPr>
            <a:r>
              <a:rPr lang="en-US" sz="11937">
                <a:solidFill>
                  <a:srgbClr val="121212"/>
                </a:solidFill>
                <a:latin typeface="Childos Arabic Bold"/>
              </a:rPr>
              <a:t>HADİ BAŞLAYALIM</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0">
            <a:off x="-727455" y="7606295"/>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848208">
            <a:off x="-143877" y="-2318753"/>
            <a:ext cx="5155600" cy="6562393"/>
          </a:xfrm>
          <a:custGeom>
            <a:avLst/>
            <a:gdLst/>
            <a:ahLst/>
            <a:cxnLst/>
            <a:rect r="r" b="b" t="t" l="l"/>
            <a:pathLst>
              <a:path h="6562393" w="5155600">
                <a:moveTo>
                  <a:pt x="0" y="0"/>
                </a:moveTo>
                <a:lnTo>
                  <a:pt x="5155600" y="0"/>
                </a:lnTo>
                <a:lnTo>
                  <a:pt x="5155600" y="6562394"/>
                </a:lnTo>
                <a:lnTo>
                  <a:pt x="0" y="6562394"/>
                </a:lnTo>
                <a:lnTo>
                  <a:pt x="0" y="0"/>
                </a:lnTo>
                <a:close/>
              </a:path>
            </a:pathLst>
          </a:custGeom>
          <a:blipFill>
            <a:blip r:embed="rId4">
              <a:extLst>
                <a:ext uri="{96DAC541-7B7A-43D3-8B79-37D633B846F1}">
                  <asvg:svgBlip xmlns:asvg="http://schemas.microsoft.com/office/drawing/2016/SVG/main" r:embed="rId5"/>
                </a:ext>
              </a:extLst>
            </a:blip>
            <a:stretch>
              <a:fillRect l="0" t="0" r="-44942" b="-15020"/>
            </a:stretch>
          </a:blipFill>
        </p:spPr>
      </p:sp>
      <p:sp>
        <p:nvSpPr>
          <p:cNvPr name="Freeform 4" id="4"/>
          <p:cNvSpPr/>
          <p:nvPr/>
        </p:nvSpPr>
        <p:spPr>
          <a:xfrm flipH="false" flipV="false" rot="0">
            <a:off x="710642" y="3755393"/>
            <a:ext cx="6770415" cy="5653297"/>
          </a:xfrm>
          <a:custGeom>
            <a:avLst/>
            <a:gdLst/>
            <a:ahLst/>
            <a:cxnLst/>
            <a:rect r="r" b="b" t="t" l="l"/>
            <a:pathLst>
              <a:path h="5653297" w="6770415">
                <a:moveTo>
                  <a:pt x="0" y="0"/>
                </a:moveTo>
                <a:lnTo>
                  <a:pt x="6770415" y="0"/>
                </a:lnTo>
                <a:lnTo>
                  <a:pt x="6770415" y="5653297"/>
                </a:lnTo>
                <a:lnTo>
                  <a:pt x="0" y="5653297"/>
                </a:lnTo>
                <a:lnTo>
                  <a:pt x="0" y="0"/>
                </a:lnTo>
                <a:close/>
              </a:path>
            </a:pathLst>
          </a:custGeom>
          <a:blipFill>
            <a:blip r:embed="rId6"/>
            <a:stretch>
              <a:fillRect l="0" t="0" r="0" b="0"/>
            </a:stretch>
          </a:blipFill>
        </p:spPr>
      </p:sp>
      <p:sp>
        <p:nvSpPr>
          <p:cNvPr name="Freeform 5" id="5"/>
          <p:cNvSpPr/>
          <p:nvPr/>
        </p:nvSpPr>
        <p:spPr>
          <a:xfrm flipH="true" flipV="false" rot="0">
            <a:off x="6396481" y="517655"/>
            <a:ext cx="11394988" cy="14177279"/>
          </a:xfrm>
          <a:custGeom>
            <a:avLst/>
            <a:gdLst/>
            <a:ahLst/>
            <a:cxnLst/>
            <a:rect r="r" b="b" t="t" l="l"/>
            <a:pathLst>
              <a:path h="14177279" w="11394988">
                <a:moveTo>
                  <a:pt x="11394988" y="0"/>
                </a:moveTo>
                <a:lnTo>
                  <a:pt x="0" y="0"/>
                </a:lnTo>
                <a:lnTo>
                  <a:pt x="0" y="14177279"/>
                </a:lnTo>
                <a:lnTo>
                  <a:pt x="11394988" y="14177279"/>
                </a:lnTo>
                <a:lnTo>
                  <a:pt x="11394988"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true" flipV="true" rot="0">
            <a:off x="13626968" y="5946447"/>
            <a:ext cx="5937140" cy="5203094"/>
          </a:xfrm>
          <a:custGeom>
            <a:avLst/>
            <a:gdLst/>
            <a:ahLst/>
            <a:cxnLst/>
            <a:rect r="r" b="b" t="t" l="l"/>
            <a:pathLst>
              <a:path h="5203094" w="5937140">
                <a:moveTo>
                  <a:pt x="5937140" y="5203094"/>
                </a:moveTo>
                <a:lnTo>
                  <a:pt x="0" y="5203094"/>
                </a:lnTo>
                <a:lnTo>
                  <a:pt x="0" y="0"/>
                </a:lnTo>
                <a:lnTo>
                  <a:pt x="5937140" y="0"/>
                </a:lnTo>
                <a:lnTo>
                  <a:pt x="5937140" y="5203094"/>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8934319">
            <a:off x="-1607655" y="1123901"/>
            <a:ext cx="7315200" cy="1179576"/>
          </a:xfrm>
          <a:custGeom>
            <a:avLst/>
            <a:gdLst/>
            <a:ahLst/>
            <a:cxnLst/>
            <a:rect r="r" b="b" t="t" l="l"/>
            <a:pathLst>
              <a:path h="1179576" w="7315200">
                <a:moveTo>
                  <a:pt x="0" y="0"/>
                </a:moveTo>
                <a:lnTo>
                  <a:pt x="7315200" y="0"/>
                </a:lnTo>
                <a:lnTo>
                  <a:pt x="7315200" y="1179576"/>
                </a:lnTo>
                <a:lnTo>
                  <a:pt x="0" y="11795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9144000" y="894365"/>
            <a:ext cx="8115300" cy="7325811"/>
          </a:xfrm>
          <a:prstGeom prst="rect">
            <a:avLst/>
          </a:prstGeom>
        </p:spPr>
        <p:txBody>
          <a:bodyPr anchor="t" rtlCol="false" tIns="0" lIns="0" bIns="0" rIns="0">
            <a:spAutoFit/>
          </a:bodyPr>
          <a:lstStyle/>
          <a:p>
            <a:pPr>
              <a:lnSpc>
                <a:spcPts val="4795"/>
              </a:lnSpc>
            </a:pPr>
            <a:r>
              <a:rPr lang="en-US" sz="3425">
                <a:solidFill>
                  <a:srgbClr val="000000"/>
                </a:solidFill>
                <a:latin typeface="Poppins"/>
              </a:rPr>
              <a:t>Sınav kaygısını azaltmak için öncelikle sorun alanlarının çok iyi belirlenmesi gerekmektedir.</a:t>
            </a:r>
          </a:p>
          <a:p>
            <a:pPr>
              <a:lnSpc>
                <a:spcPts val="4795"/>
              </a:lnSpc>
            </a:pPr>
          </a:p>
          <a:p>
            <a:pPr>
              <a:lnSpc>
                <a:spcPts val="4795"/>
              </a:lnSpc>
            </a:pPr>
            <a:r>
              <a:rPr lang="en-US" sz="3425">
                <a:solidFill>
                  <a:srgbClr val="000000"/>
                </a:solidFill>
                <a:latin typeface="Poppins"/>
              </a:rPr>
              <a:t>Her öğrencinin yaşadığı belirtiler, düşünceler ve hisler farklı olabilir.</a:t>
            </a:r>
          </a:p>
          <a:p>
            <a:pPr>
              <a:lnSpc>
                <a:spcPts val="4795"/>
              </a:lnSpc>
            </a:pPr>
          </a:p>
          <a:p>
            <a:pPr>
              <a:lnSpc>
                <a:spcPts val="4795"/>
              </a:lnSpc>
            </a:pPr>
            <a:r>
              <a:rPr lang="en-US" sz="3425">
                <a:solidFill>
                  <a:srgbClr val="000000"/>
                </a:solidFill>
                <a:latin typeface="Poppins"/>
              </a:rPr>
              <a:t>Bu düşüncelerin, fiziksel belirtilerin ve duyguların farkına varmak onları değiştirmemizi kolaylaştırır.</a:t>
            </a:r>
          </a:p>
          <a:p>
            <a:pPr>
              <a:lnSpc>
                <a:spcPts val="4795"/>
              </a:lnSpc>
            </a:pPr>
          </a:p>
          <a:p>
            <a:pPr>
              <a:lnSpc>
                <a:spcPts val="4795"/>
              </a:lnSpc>
            </a:pPr>
          </a:p>
        </p:txBody>
      </p:sp>
      <p:sp>
        <p:nvSpPr>
          <p:cNvPr name="Freeform 9" id="9"/>
          <p:cNvSpPr/>
          <p:nvPr/>
        </p:nvSpPr>
        <p:spPr>
          <a:xfrm flipH="false" flipV="false" rot="0">
            <a:off x="7193742" y="8547994"/>
            <a:ext cx="2963018" cy="2837090"/>
          </a:xfrm>
          <a:custGeom>
            <a:avLst/>
            <a:gdLst/>
            <a:ahLst/>
            <a:cxnLst/>
            <a:rect r="r" b="b" t="t" l="l"/>
            <a:pathLst>
              <a:path h="2837090" w="2963018">
                <a:moveTo>
                  <a:pt x="0" y="0"/>
                </a:moveTo>
                <a:lnTo>
                  <a:pt x="2963018" y="0"/>
                </a:lnTo>
                <a:lnTo>
                  <a:pt x="2963018" y="2837090"/>
                </a:lnTo>
                <a:lnTo>
                  <a:pt x="0" y="283709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07260"/>
            <a:ext cx="7647436" cy="4256077"/>
          </a:xfrm>
          <a:prstGeom prst="rect">
            <a:avLst/>
          </a:prstGeom>
        </p:spPr>
        <p:txBody>
          <a:bodyPr anchor="t" rtlCol="false" tIns="0" lIns="0" bIns="0" rIns="0">
            <a:spAutoFit/>
          </a:bodyPr>
          <a:lstStyle/>
          <a:p>
            <a:pPr algn="ctr">
              <a:lnSpc>
                <a:spcPts val="8170"/>
              </a:lnSpc>
            </a:pPr>
            <a:r>
              <a:rPr lang="en-US" sz="8423">
                <a:solidFill>
                  <a:srgbClr val="121212"/>
                </a:solidFill>
                <a:latin typeface="Childos Arabic Bold"/>
              </a:rPr>
              <a:t>DAHA GERÇEKÇİ NELER DÜŞÜNEBİLİRİM?</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764387"/>
            <a:ext cx="12184569" cy="3733800"/>
          </a:xfrm>
          <a:prstGeom prst="rect">
            <a:avLst/>
          </a:prstGeom>
        </p:spPr>
        <p:txBody>
          <a:bodyPr anchor="t" rtlCol="false" tIns="0" lIns="0" bIns="0" rIns="0">
            <a:spAutoFit/>
          </a:bodyPr>
          <a:lstStyle/>
          <a:p>
            <a:pPr>
              <a:lnSpc>
                <a:spcPts val="5040"/>
              </a:lnSpc>
            </a:pPr>
            <a:r>
              <a:rPr lang="en-US" sz="4200">
                <a:solidFill>
                  <a:srgbClr val="D87979"/>
                </a:solidFill>
                <a:latin typeface="Agrandir"/>
              </a:rPr>
              <a:t>  Sınavlarda hiç hata yapmamalıyım, mükemmel bir sonuç çıkarmalıyım , eğer hata yaparsam ben değersiz, yetersiz ve başarısız biri olurum.</a:t>
            </a:r>
          </a:p>
          <a:p>
            <a:pPr>
              <a:lnSpc>
                <a:spcPts val="5040"/>
              </a:lnSpc>
            </a:pP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3762555" y="2279187"/>
            <a:ext cx="11706609" cy="7800388"/>
          </a:xfrm>
          <a:prstGeom prst="rect">
            <a:avLst/>
          </a:prstGeom>
        </p:spPr>
        <p:txBody>
          <a:bodyPr anchor="t" rtlCol="false" tIns="0" lIns="0" bIns="0" rIns="0">
            <a:spAutoFit/>
          </a:bodyPr>
          <a:lstStyle/>
          <a:p>
            <a:pPr>
              <a:lnSpc>
                <a:spcPts val="6083"/>
              </a:lnSpc>
            </a:pPr>
            <a:r>
              <a:rPr lang="en-US" sz="5069">
                <a:solidFill>
                  <a:srgbClr val="000000"/>
                </a:solidFill>
                <a:latin typeface="Agrandir"/>
                <a:ea typeface="Agrandir"/>
              </a:rPr>
              <a:t>´  Sınavlara verimli bir şekilde çalıştım, ne kadar biliyorsam onu dikkatimi vererek yansıtmaya çalışayım. Bu sınavı kazanamazsam bu beni değersiz, yetersiz ve başarısız biri yapmaz sadece sınava çalışmamın yetersiz veya bildiklerimi yansıtabilmemin yetersiz olduğunu gösterebilir.</a:t>
            </a:r>
          </a:p>
          <a:p>
            <a:pPr>
              <a:lnSpc>
                <a:spcPts val="6083"/>
              </a:lnSpc>
            </a:pPr>
          </a:p>
          <a:p>
            <a:pPr marL="0" indent="0" lvl="0">
              <a:lnSpc>
                <a:spcPts val="6083"/>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1482751" y="1155733"/>
            <a:ext cx="19770751" cy="18262535"/>
          </a:xfrm>
          <a:prstGeom prst="rect">
            <a:avLst/>
          </a:prstGeom>
        </p:spPr>
      </p:pic>
      <p:sp>
        <p:nvSpPr>
          <p:cNvPr name="TextBox 3" id="3"/>
          <p:cNvSpPr txBox="true"/>
          <p:nvPr/>
        </p:nvSpPr>
        <p:spPr>
          <a:xfrm rot="0">
            <a:off x="2652525" y="195262"/>
            <a:ext cx="12184569" cy="9705975"/>
          </a:xfrm>
          <a:prstGeom prst="rect">
            <a:avLst/>
          </a:prstGeom>
        </p:spPr>
        <p:txBody>
          <a:bodyPr anchor="t" rtlCol="false" tIns="0" lIns="0" bIns="0" rIns="0">
            <a:spAutoFit/>
          </a:bodyPr>
          <a:lstStyle/>
          <a:p>
            <a:pPr>
              <a:lnSpc>
                <a:spcPts val="8399"/>
              </a:lnSpc>
            </a:pPr>
            <a:r>
              <a:rPr lang="en-US" sz="6999">
                <a:solidFill>
                  <a:srgbClr val="D87979"/>
                </a:solidFill>
                <a:latin typeface="Agrandir"/>
              </a:rPr>
              <a:t>Sorunun cevabı hemen aklıma gelmiyor, çok fazla soruyla uğraştığım için zaman kaybediyorum. Birkaç soru yanlış olunca tüm sınavın zor olacağını düşünüp bırakırım.</a:t>
            </a:r>
          </a:p>
          <a:p>
            <a:pPr>
              <a:lnSpc>
                <a:spcPts val="8399"/>
              </a:lnSpc>
            </a:pP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168949"/>
            <a:ext cx="12184569" cy="6924675"/>
          </a:xfrm>
          <a:prstGeom prst="rect">
            <a:avLst/>
          </a:prstGeom>
        </p:spPr>
        <p:txBody>
          <a:bodyPr anchor="t" rtlCol="false" tIns="0" lIns="0" bIns="0" rIns="0">
            <a:spAutoFit/>
          </a:bodyPr>
          <a:lstStyle/>
          <a:p>
            <a:pPr>
              <a:lnSpc>
                <a:spcPts val="5040"/>
              </a:lnSpc>
            </a:pPr>
            <a:r>
              <a:rPr lang="en-US" sz="4200">
                <a:solidFill>
                  <a:srgbClr val="2B2B2B"/>
                </a:solidFill>
                <a:latin typeface="Agrandir"/>
              </a:rPr>
              <a:t>  Eğer hemen aklıma gelirse yaparım, gelmezse bununla uğraşmak yerine daha başka bir soruya bakıp daha sonra zaman kalırsa buna tekrar dönerim. Yapmak değil yapmaya çalışmak benim elimde ben elimden gelenin en iyisini yapmaya çalışabilirim. Yeterince deneme sınavına girdim. Uygun bir stratejim var. Performansımı en iyi şekilde kullanabilirim. Birkaç sorunun zor olması sınavın hepsinin zor olacağı anlamına gelmez.</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916787"/>
            <a:ext cx="12184569" cy="3362325"/>
          </a:xfrm>
          <a:prstGeom prst="rect">
            <a:avLst/>
          </a:prstGeom>
        </p:spPr>
        <p:txBody>
          <a:bodyPr anchor="t" rtlCol="false" tIns="0" lIns="0" bIns="0" rIns="0">
            <a:spAutoFit/>
          </a:bodyPr>
          <a:lstStyle/>
          <a:p>
            <a:pPr>
              <a:lnSpc>
                <a:spcPts val="8399"/>
              </a:lnSpc>
            </a:pPr>
            <a:r>
              <a:rPr lang="en-US" sz="6999">
                <a:solidFill>
                  <a:srgbClr val="D87979"/>
                </a:solidFill>
                <a:latin typeface="Agrandir"/>
              </a:rPr>
              <a:t>Ne zaman sınav olsa hiçbir şey yapamam, donakalırım</a:t>
            </a:r>
            <a:r>
              <a:rPr lang="en-US" sz="6999">
                <a:solidFill>
                  <a:srgbClr val="D87979"/>
                </a:solidFill>
                <a:latin typeface="Agrandir"/>
              </a:rPr>
              <a:t>.</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859512"/>
            <a:ext cx="12184569" cy="5476875"/>
          </a:xfrm>
          <a:prstGeom prst="rect">
            <a:avLst/>
          </a:prstGeom>
        </p:spPr>
        <p:txBody>
          <a:bodyPr anchor="t" rtlCol="false" tIns="0" lIns="0" bIns="0" rIns="0">
            <a:spAutoFit/>
          </a:bodyPr>
          <a:lstStyle/>
          <a:p>
            <a:pPr>
              <a:lnSpc>
                <a:spcPts val="8399"/>
              </a:lnSpc>
            </a:pPr>
            <a:r>
              <a:rPr lang="en-US" sz="6999">
                <a:solidFill>
                  <a:srgbClr val="000000"/>
                </a:solidFill>
                <a:latin typeface="Agrandir"/>
              </a:rPr>
              <a:t>Yapmak değil yapmaya çalışmak benim elimde ben elimden gelenin en iyisini yapmaya çalışabilirim.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1482996">
            <a:off x="7551038" y="6658870"/>
            <a:ext cx="12767842" cy="6160484"/>
          </a:xfrm>
          <a:custGeom>
            <a:avLst/>
            <a:gdLst/>
            <a:ahLst/>
            <a:cxnLst/>
            <a:rect r="r" b="b" t="t" l="l"/>
            <a:pathLst>
              <a:path h="6160484" w="12767842">
                <a:moveTo>
                  <a:pt x="0" y="0"/>
                </a:moveTo>
                <a:lnTo>
                  <a:pt x="12767842" y="0"/>
                </a:lnTo>
                <a:lnTo>
                  <a:pt x="12767842" y="6160483"/>
                </a:lnTo>
                <a:lnTo>
                  <a:pt x="0" y="61604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317407">
            <a:off x="295215" y="-1635834"/>
            <a:ext cx="8559999" cy="10161562"/>
          </a:xfrm>
          <a:custGeom>
            <a:avLst/>
            <a:gdLst/>
            <a:ahLst/>
            <a:cxnLst/>
            <a:rect r="r" b="b" t="t" l="l"/>
            <a:pathLst>
              <a:path h="10161562" w="8559999">
                <a:moveTo>
                  <a:pt x="0" y="0"/>
                </a:moveTo>
                <a:lnTo>
                  <a:pt x="8559999" y="0"/>
                </a:lnTo>
                <a:lnTo>
                  <a:pt x="8559999" y="10161562"/>
                </a:lnTo>
                <a:lnTo>
                  <a:pt x="0" y="10161562"/>
                </a:lnTo>
                <a:lnTo>
                  <a:pt x="0" y="0"/>
                </a:lnTo>
                <a:close/>
              </a:path>
            </a:pathLst>
          </a:custGeom>
          <a:blipFill>
            <a:blip r:embed="rId4">
              <a:extLst>
                <a:ext uri="{96DAC541-7B7A-43D3-8B79-37D633B846F1}">
                  <asvg:svgBlip xmlns:asvg="http://schemas.microsoft.com/office/drawing/2016/SVG/main" r:embed="rId5"/>
                </a:ext>
              </a:extLst>
            </a:blip>
            <a:stretch>
              <a:fillRect l="0" t="-38549" r="-79017" b="0"/>
            </a:stretch>
          </a:blipFill>
        </p:spPr>
      </p:sp>
      <p:sp>
        <p:nvSpPr>
          <p:cNvPr name="Freeform 4" id="4"/>
          <p:cNvSpPr/>
          <p:nvPr/>
        </p:nvSpPr>
        <p:spPr>
          <a:xfrm flipH="false" flipV="false" rot="0">
            <a:off x="7222831" y="685090"/>
            <a:ext cx="8894529" cy="8916821"/>
          </a:xfrm>
          <a:custGeom>
            <a:avLst/>
            <a:gdLst/>
            <a:ahLst/>
            <a:cxnLst/>
            <a:rect r="r" b="b" t="t" l="l"/>
            <a:pathLst>
              <a:path h="8916821" w="8894529">
                <a:moveTo>
                  <a:pt x="0" y="0"/>
                </a:moveTo>
                <a:lnTo>
                  <a:pt x="8894528" y="0"/>
                </a:lnTo>
                <a:lnTo>
                  <a:pt x="8894528" y="8916820"/>
                </a:lnTo>
                <a:lnTo>
                  <a:pt x="0" y="89168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584874" y="4235186"/>
            <a:ext cx="10064109" cy="6667472"/>
          </a:xfrm>
          <a:custGeom>
            <a:avLst/>
            <a:gdLst/>
            <a:ahLst/>
            <a:cxnLst/>
            <a:rect r="r" b="b" t="t" l="l"/>
            <a:pathLst>
              <a:path h="6667472" w="10064109">
                <a:moveTo>
                  <a:pt x="10064108" y="0"/>
                </a:moveTo>
                <a:lnTo>
                  <a:pt x="0" y="0"/>
                </a:lnTo>
                <a:lnTo>
                  <a:pt x="0" y="6667472"/>
                </a:lnTo>
                <a:lnTo>
                  <a:pt x="10064108" y="6667472"/>
                </a:lnTo>
                <a:lnTo>
                  <a:pt x="10064108" y="0"/>
                </a:lnTo>
                <a:close/>
              </a:path>
            </a:pathLst>
          </a:custGeom>
          <a:blipFill>
            <a:blip r:embed="rId8"/>
            <a:stretch>
              <a:fillRect l="0" t="0" r="0" b="0"/>
            </a:stretch>
          </a:blipFill>
        </p:spPr>
      </p:sp>
      <p:sp>
        <p:nvSpPr>
          <p:cNvPr name="Freeform 6" id="6"/>
          <p:cNvSpPr/>
          <p:nvPr/>
        </p:nvSpPr>
        <p:spPr>
          <a:xfrm flipH="false" flipV="false" rot="8527810">
            <a:off x="-2084167" y="-887385"/>
            <a:ext cx="7315200" cy="3998976"/>
          </a:xfrm>
          <a:custGeom>
            <a:avLst/>
            <a:gdLst/>
            <a:ahLst/>
            <a:cxnLst/>
            <a:rect r="r" b="b" t="t" l="l"/>
            <a:pathLst>
              <a:path h="3998976" w="7315200">
                <a:moveTo>
                  <a:pt x="0" y="0"/>
                </a:moveTo>
                <a:lnTo>
                  <a:pt x="7315200" y="0"/>
                </a:lnTo>
                <a:lnTo>
                  <a:pt x="7315200" y="3998976"/>
                </a:lnTo>
                <a:lnTo>
                  <a:pt x="0" y="39989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4208681" y="7753764"/>
            <a:ext cx="4333100" cy="3970696"/>
          </a:xfrm>
          <a:custGeom>
            <a:avLst/>
            <a:gdLst/>
            <a:ahLst/>
            <a:cxnLst/>
            <a:rect r="r" b="b" t="t" l="l"/>
            <a:pathLst>
              <a:path h="3970696" w="4333100">
                <a:moveTo>
                  <a:pt x="0" y="0"/>
                </a:moveTo>
                <a:lnTo>
                  <a:pt x="4333100" y="0"/>
                </a:lnTo>
                <a:lnTo>
                  <a:pt x="4333100" y="3970695"/>
                </a:lnTo>
                <a:lnTo>
                  <a:pt x="0" y="39706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1526331">
            <a:off x="15362699" y="1345491"/>
            <a:ext cx="3768144" cy="4564932"/>
          </a:xfrm>
          <a:custGeom>
            <a:avLst/>
            <a:gdLst/>
            <a:ahLst/>
            <a:cxnLst/>
            <a:rect r="r" b="b" t="t" l="l"/>
            <a:pathLst>
              <a:path h="4564932" w="3768144">
                <a:moveTo>
                  <a:pt x="0" y="0"/>
                </a:moveTo>
                <a:lnTo>
                  <a:pt x="3768144" y="0"/>
                </a:lnTo>
                <a:lnTo>
                  <a:pt x="3768144" y="4564932"/>
                </a:lnTo>
                <a:lnTo>
                  <a:pt x="0" y="456493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true" rot="8166164">
            <a:off x="-549714" y="3027234"/>
            <a:ext cx="2537034" cy="3073499"/>
          </a:xfrm>
          <a:custGeom>
            <a:avLst/>
            <a:gdLst/>
            <a:ahLst/>
            <a:cxnLst/>
            <a:rect r="r" b="b" t="t" l="l"/>
            <a:pathLst>
              <a:path h="3073499" w="2537034">
                <a:moveTo>
                  <a:pt x="0" y="3073499"/>
                </a:moveTo>
                <a:lnTo>
                  <a:pt x="2537034" y="3073499"/>
                </a:lnTo>
                <a:lnTo>
                  <a:pt x="2537034" y="0"/>
                </a:lnTo>
                <a:lnTo>
                  <a:pt x="0" y="0"/>
                </a:lnTo>
                <a:lnTo>
                  <a:pt x="0" y="3073499"/>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8349493" y="2453253"/>
            <a:ext cx="7298349" cy="6649755"/>
          </a:xfrm>
          <a:prstGeom prst="rect">
            <a:avLst/>
          </a:prstGeom>
        </p:spPr>
        <p:txBody>
          <a:bodyPr anchor="t" rtlCol="false" tIns="0" lIns="0" bIns="0" rIns="0">
            <a:spAutoFit/>
          </a:bodyPr>
          <a:lstStyle/>
          <a:p>
            <a:pPr>
              <a:lnSpc>
                <a:spcPts val="5831"/>
              </a:lnSpc>
            </a:pPr>
            <a:r>
              <a:rPr lang="en-US" sz="4165">
                <a:solidFill>
                  <a:srgbClr val="000000"/>
                </a:solidFill>
                <a:latin typeface="Poppins"/>
              </a:rPr>
              <a:t>Şimdi sizlerle bu belirtileri daha iyi tanımlayabilmek için bazı soruların cevaplarını arayacağız. Kalem ve kağıtlarımızı hazırlayalım. Her sorunun cevabını bir sonraki sayfaya geçmeden  cevaplandırıp yazalım.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083474"/>
            <a:ext cx="12184569" cy="3095625"/>
          </a:xfrm>
          <a:prstGeom prst="rect">
            <a:avLst/>
          </a:prstGeom>
        </p:spPr>
        <p:txBody>
          <a:bodyPr anchor="t" rtlCol="false" tIns="0" lIns="0" bIns="0" rIns="0">
            <a:spAutoFit/>
          </a:bodyPr>
          <a:lstStyle/>
          <a:p>
            <a:pPr>
              <a:lnSpc>
                <a:spcPts val="5040"/>
              </a:lnSpc>
            </a:pPr>
            <a:r>
              <a:rPr lang="en-US" sz="4200">
                <a:solidFill>
                  <a:srgbClr val="D87979"/>
                </a:solidFill>
                <a:latin typeface="Agrandir"/>
              </a:rPr>
              <a:t>  Bu sınav tek şansım. Başarısız olursam hayatım biter.</a:t>
            </a:r>
          </a:p>
          <a:p>
            <a:pPr>
              <a:lnSpc>
                <a:spcPts val="5040"/>
              </a:lnSpc>
            </a:pP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388149"/>
            <a:ext cx="12184569" cy="4419600"/>
          </a:xfrm>
          <a:prstGeom prst="rect">
            <a:avLst/>
          </a:prstGeom>
        </p:spPr>
        <p:txBody>
          <a:bodyPr anchor="t" rtlCol="false" tIns="0" lIns="0" bIns="0" rIns="0">
            <a:spAutoFit/>
          </a:bodyPr>
          <a:lstStyle/>
          <a:p>
            <a:pPr>
              <a:lnSpc>
                <a:spcPts val="8399"/>
              </a:lnSpc>
            </a:pPr>
            <a:r>
              <a:rPr lang="en-US" sz="6999">
                <a:solidFill>
                  <a:srgbClr val="000000"/>
                </a:solidFill>
                <a:latin typeface="Agrandir"/>
              </a:rPr>
              <a:t>  Alacağım sonuç yalnızca sınavın bir değerlendirmesi, benim değil.</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Eğer bu sınavdan başarısız olursam ben genel olarak başarısız biri olurum.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759374"/>
            <a:ext cx="12184569" cy="7705725"/>
          </a:xfrm>
          <a:prstGeom prst="rect">
            <a:avLst/>
          </a:prstGeom>
        </p:spPr>
        <p:txBody>
          <a:bodyPr anchor="t" rtlCol="false" tIns="0" lIns="0" bIns="0" rIns="0">
            <a:spAutoFit/>
          </a:bodyPr>
          <a:lstStyle/>
          <a:p>
            <a:pPr>
              <a:lnSpc>
                <a:spcPts val="6600"/>
              </a:lnSpc>
            </a:pPr>
            <a:r>
              <a:rPr lang="en-US" sz="5500">
                <a:solidFill>
                  <a:srgbClr val="000000"/>
                </a:solidFill>
                <a:latin typeface="Agrandir"/>
              </a:rPr>
              <a:t> Başarı çok genel bir kavramdır. Herkes birbirinden farklı alanlarda başarılı olabilir. Bu benim tamamen başarısız olduğumu göstermez.Benim bilgi ve beceri düzeyim sadece bu sınavla sınırlı değil sınavda başarılı olmayı ben de isterim, bunun için elimden gelenin en iyisini yapacağım.</a:t>
            </a:r>
          </a:p>
          <a:p>
            <a:pPr marL="0" indent="0" lvl="0">
              <a:lnSpc>
                <a:spcPts val="6600"/>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083474"/>
            <a:ext cx="12184569" cy="3095625"/>
          </a:xfrm>
          <a:prstGeom prst="rect">
            <a:avLst/>
          </a:prstGeom>
        </p:spPr>
        <p:txBody>
          <a:bodyPr anchor="t" rtlCol="false" tIns="0" lIns="0" bIns="0" rIns="0">
            <a:spAutoFit/>
          </a:bodyPr>
          <a:lstStyle/>
          <a:p>
            <a:pPr>
              <a:lnSpc>
                <a:spcPts val="5040"/>
              </a:lnSpc>
            </a:pPr>
          </a:p>
          <a:p>
            <a:pPr>
              <a:lnSpc>
                <a:spcPts val="5040"/>
              </a:lnSpc>
            </a:pPr>
            <a:r>
              <a:rPr lang="en-US" sz="4200">
                <a:solidFill>
                  <a:srgbClr val="D87979"/>
                </a:solidFill>
                <a:latin typeface="Agrandir"/>
              </a:rPr>
              <a:t>Sınavda başarısız oldum.</a:t>
            </a:r>
          </a:p>
          <a:p>
            <a:pPr>
              <a:lnSpc>
                <a:spcPts val="5040"/>
              </a:lnSpc>
            </a:pP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859512"/>
            <a:ext cx="12184569" cy="5476875"/>
          </a:xfrm>
          <a:prstGeom prst="rect">
            <a:avLst/>
          </a:prstGeom>
        </p:spPr>
        <p:txBody>
          <a:bodyPr anchor="t" rtlCol="false" tIns="0" lIns="0" bIns="0" rIns="0">
            <a:spAutoFit/>
          </a:bodyPr>
          <a:lstStyle/>
          <a:p>
            <a:pPr>
              <a:lnSpc>
                <a:spcPts val="8399"/>
              </a:lnSpc>
            </a:pPr>
            <a:r>
              <a:rPr lang="en-US" sz="6999">
                <a:solidFill>
                  <a:srgbClr val="000000"/>
                </a:solidFill>
                <a:latin typeface="Agrandir"/>
              </a:rPr>
              <a:t>  Sınav benim başarısız olduğumu göstermez ders çalışmamın yeterli olmadığını gösterir.</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Çevremin beni takdir etmesi için en iyi bölümü/liseyi/ üniversiteyi kazanmam lazım.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6339419"/>
            <a:ext cx="18288000" cy="13643356"/>
          </a:xfrm>
          <a:custGeom>
            <a:avLst/>
            <a:gdLst/>
            <a:ahLst/>
            <a:cxnLst/>
            <a:rect r="r" b="b" t="t" l="l"/>
            <a:pathLst>
              <a:path h="13643356" w="18288000">
                <a:moveTo>
                  <a:pt x="0" y="0"/>
                </a:moveTo>
                <a:lnTo>
                  <a:pt x="18288000" y="0"/>
                </a:lnTo>
                <a:lnTo>
                  <a:pt x="18288000" y="13643356"/>
                </a:lnTo>
                <a:lnTo>
                  <a:pt x="0" y="13643356"/>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grpSp>
        <p:nvGrpSpPr>
          <p:cNvPr name="Group 3" id="3"/>
          <p:cNvGrpSpPr/>
          <p:nvPr/>
        </p:nvGrpSpPr>
        <p:grpSpPr>
          <a:xfrm rot="0">
            <a:off x="3463904" y="4241222"/>
            <a:ext cx="11360191" cy="4196396"/>
            <a:chOff x="0" y="0"/>
            <a:chExt cx="15146922" cy="5595194"/>
          </a:xfrm>
        </p:grpSpPr>
        <p:grpSp>
          <p:nvGrpSpPr>
            <p:cNvPr name="Group 4" id="4"/>
            <p:cNvGrpSpPr/>
            <p:nvPr/>
          </p:nvGrpSpPr>
          <p:grpSpPr>
            <a:xfrm rot="0">
              <a:off x="0" y="0"/>
              <a:ext cx="15146922" cy="5595194"/>
              <a:chOff x="0" y="0"/>
              <a:chExt cx="11986202" cy="4427641"/>
            </a:xfrm>
          </p:grpSpPr>
          <p:sp>
            <p:nvSpPr>
              <p:cNvPr name="Freeform 5" id="5"/>
              <p:cNvSpPr/>
              <p:nvPr/>
            </p:nvSpPr>
            <p:spPr>
              <a:xfrm flipH="false" flipV="false" rot="0">
                <a:off x="12700" y="12700"/>
                <a:ext cx="11960802" cy="4402241"/>
              </a:xfrm>
              <a:custGeom>
                <a:avLst/>
                <a:gdLst/>
                <a:ahLst/>
                <a:cxnLst/>
                <a:rect r="r" b="b" t="t" l="l"/>
                <a:pathLst>
                  <a:path h="4402241" w="11960802">
                    <a:moveTo>
                      <a:pt x="11003856" y="4402241"/>
                    </a:moveTo>
                    <a:lnTo>
                      <a:pt x="956945" y="4402241"/>
                    </a:lnTo>
                    <a:cubicBezTo>
                      <a:pt x="428371" y="4402241"/>
                      <a:pt x="0" y="3973743"/>
                      <a:pt x="0" y="2201120"/>
                    </a:cubicBezTo>
                    <a:cubicBezTo>
                      <a:pt x="0" y="428371"/>
                      <a:pt x="428371" y="0"/>
                      <a:pt x="956945" y="0"/>
                    </a:cubicBezTo>
                    <a:lnTo>
                      <a:pt x="11003856" y="0"/>
                    </a:lnTo>
                    <a:cubicBezTo>
                      <a:pt x="11532303" y="0"/>
                      <a:pt x="11960802" y="428371"/>
                      <a:pt x="11960802" y="2201120"/>
                    </a:cubicBezTo>
                    <a:cubicBezTo>
                      <a:pt x="11960802" y="3973743"/>
                      <a:pt x="11532304" y="4402241"/>
                      <a:pt x="11003856" y="4402241"/>
                    </a:cubicBezTo>
                    <a:close/>
                  </a:path>
                </a:pathLst>
              </a:custGeom>
              <a:solidFill>
                <a:srgbClr val="FFF3A6"/>
              </a:solidFill>
            </p:spPr>
          </p:sp>
          <p:sp>
            <p:nvSpPr>
              <p:cNvPr name="Freeform 6" id="6"/>
              <p:cNvSpPr/>
              <p:nvPr/>
            </p:nvSpPr>
            <p:spPr>
              <a:xfrm flipH="false" flipV="false" rot="0">
                <a:off x="0" y="0"/>
                <a:ext cx="11986202" cy="4427641"/>
              </a:xfrm>
              <a:custGeom>
                <a:avLst/>
                <a:gdLst/>
                <a:ahLst/>
                <a:cxnLst/>
                <a:rect r="r" b="b" t="t" l="l"/>
                <a:pathLst>
                  <a:path h="4427641" w="11986202">
                    <a:moveTo>
                      <a:pt x="11016556" y="0"/>
                    </a:moveTo>
                    <a:lnTo>
                      <a:pt x="969645" y="0"/>
                    </a:lnTo>
                    <a:cubicBezTo>
                      <a:pt x="434975" y="0"/>
                      <a:pt x="0" y="434975"/>
                      <a:pt x="0" y="2213820"/>
                    </a:cubicBezTo>
                    <a:cubicBezTo>
                      <a:pt x="0" y="3992666"/>
                      <a:pt x="434975" y="4427641"/>
                      <a:pt x="969645" y="4427641"/>
                    </a:cubicBezTo>
                    <a:lnTo>
                      <a:pt x="11016556" y="4427641"/>
                    </a:lnTo>
                    <a:cubicBezTo>
                      <a:pt x="11551227" y="4427641"/>
                      <a:pt x="11986202" y="3992666"/>
                      <a:pt x="11986202" y="2213820"/>
                    </a:cubicBezTo>
                    <a:cubicBezTo>
                      <a:pt x="11986202" y="434975"/>
                      <a:pt x="11551227" y="0"/>
                      <a:pt x="11016556" y="0"/>
                    </a:cubicBezTo>
                    <a:close/>
                    <a:moveTo>
                      <a:pt x="11016556" y="4402241"/>
                    </a:moveTo>
                    <a:lnTo>
                      <a:pt x="969645" y="4402241"/>
                    </a:lnTo>
                    <a:cubicBezTo>
                      <a:pt x="448945" y="4402241"/>
                      <a:pt x="25400" y="3978696"/>
                      <a:pt x="25400" y="2213820"/>
                    </a:cubicBezTo>
                    <a:cubicBezTo>
                      <a:pt x="25400" y="448945"/>
                      <a:pt x="448945" y="25400"/>
                      <a:pt x="969645" y="25400"/>
                    </a:cubicBezTo>
                    <a:lnTo>
                      <a:pt x="11016556" y="25400"/>
                    </a:lnTo>
                    <a:cubicBezTo>
                      <a:pt x="11537256" y="25400"/>
                      <a:pt x="11960802" y="448945"/>
                      <a:pt x="11960802" y="2213820"/>
                    </a:cubicBezTo>
                    <a:cubicBezTo>
                      <a:pt x="11960802" y="3978696"/>
                      <a:pt x="11537256" y="4402241"/>
                      <a:pt x="11016556" y="4402241"/>
                    </a:cubicBezTo>
                    <a:close/>
                  </a:path>
                </a:pathLst>
              </a:custGeom>
              <a:solidFill>
                <a:srgbClr val="FFF3A6"/>
              </a:solidFill>
            </p:spPr>
          </p:sp>
        </p:grpSp>
        <p:sp>
          <p:nvSpPr>
            <p:cNvPr name="TextBox 7" id="7"/>
            <p:cNvSpPr txBox="true"/>
            <p:nvPr/>
          </p:nvSpPr>
          <p:spPr>
            <a:xfrm rot="0">
              <a:off x="1361684" y="831002"/>
              <a:ext cx="12423553" cy="3904615"/>
            </a:xfrm>
            <a:prstGeom prst="rect">
              <a:avLst/>
            </a:prstGeom>
          </p:spPr>
          <p:txBody>
            <a:bodyPr anchor="t" rtlCol="false" tIns="0" lIns="0" bIns="0" rIns="0">
              <a:spAutoFit/>
            </a:bodyPr>
            <a:lstStyle/>
            <a:p>
              <a:pPr algn="ctr">
                <a:lnSpc>
                  <a:spcPts val="4680"/>
                </a:lnSpc>
              </a:pPr>
              <a:r>
                <a:rPr lang="en-US" sz="3600">
                  <a:solidFill>
                    <a:srgbClr val="000000"/>
                  </a:solidFill>
                  <a:latin typeface="Poppins Medium"/>
                </a:rPr>
                <a:t>Sınav öncesi (bir gün önce,sınav başlamadan hemen önce, sınavın yaklaştığı dönemlerde) ve çalışma döneminde neler düşünüyorum ?</a:t>
              </a:r>
            </a:p>
            <a:p>
              <a:pPr algn="ctr">
                <a:lnSpc>
                  <a:spcPts val="4680"/>
                </a:lnSpc>
              </a:pPr>
            </a:p>
          </p:txBody>
        </p:sp>
      </p:grpSp>
      <p:sp>
        <p:nvSpPr>
          <p:cNvPr name="TextBox 8" id="8"/>
          <p:cNvSpPr txBox="true"/>
          <p:nvPr/>
        </p:nvSpPr>
        <p:spPr>
          <a:xfrm rot="0">
            <a:off x="4085280" y="2809487"/>
            <a:ext cx="9857760" cy="1371600"/>
          </a:xfrm>
          <a:prstGeom prst="rect">
            <a:avLst/>
          </a:prstGeom>
        </p:spPr>
        <p:txBody>
          <a:bodyPr anchor="t" rtlCol="false" tIns="0" lIns="0" bIns="0" rIns="0">
            <a:spAutoFit/>
          </a:bodyPr>
          <a:lstStyle/>
          <a:p>
            <a:pPr algn="ctr">
              <a:lnSpc>
                <a:spcPts val="10800"/>
              </a:lnSpc>
            </a:pPr>
            <a:r>
              <a:rPr lang="en-US" sz="9000">
                <a:solidFill>
                  <a:srgbClr val="000000"/>
                </a:solidFill>
                <a:latin typeface="Poppins Light"/>
              </a:rPr>
              <a:t>???</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859512"/>
            <a:ext cx="12184569" cy="5476875"/>
          </a:xfrm>
          <a:prstGeom prst="rect">
            <a:avLst/>
          </a:prstGeom>
        </p:spPr>
        <p:txBody>
          <a:bodyPr anchor="t" rtlCol="false" tIns="0" lIns="0" bIns="0" rIns="0">
            <a:spAutoFit/>
          </a:bodyPr>
          <a:lstStyle/>
          <a:p>
            <a:pPr>
              <a:lnSpc>
                <a:spcPts val="8399"/>
              </a:lnSpc>
            </a:pPr>
            <a:r>
              <a:rPr lang="en-US" sz="6999">
                <a:solidFill>
                  <a:srgbClr val="000000"/>
                </a:solidFill>
                <a:latin typeface="Agrandir"/>
              </a:rPr>
              <a:t> Onların beni takdir etmesi sadece sınavla bağlantılı olmamalı ben onları başarılı oldukları için mi seviyorum?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Kazanamazsam ailem çok üzülür, onların yüzüne nasıl bakarım, benim için çok fedakarlık ettiler.</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330874"/>
            <a:ext cx="12184569" cy="6534150"/>
          </a:xfrm>
          <a:prstGeom prst="rect">
            <a:avLst/>
          </a:prstGeom>
        </p:spPr>
        <p:txBody>
          <a:bodyPr anchor="t" rtlCol="false" tIns="0" lIns="0" bIns="0" rIns="0">
            <a:spAutoFit/>
          </a:bodyPr>
          <a:lstStyle/>
          <a:p>
            <a:pPr>
              <a:lnSpc>
                <a:spcPts val="8399"/>
              </a:lnSpc>
            </a:pPr>
            <a:r>
              <a:rPr lang="en-US" sz="6999">
                <a:solidFill>
                  <a:srgbClr val="000000"/>
                </a:solidFill>
                <a:latin typeface="Agrandir"/>
              </a:rPr>
              <a:t> Anne ve baba olarak ellerinden geleni yaptılar. Ben de başarılı olmak için elimden geleni yapacağım.</a:t>
            </a:r>
          </a:p>
          <a:p>
            <a:pPr>
              <a:lnSpc>
                <a:spcPts val="8399"/>
              </a:lnSpc>
            </a:pP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Ailem benden çok şey bekliyor, başaramazsam rezil olurum.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574978"/>
            <a:ext cx="14362848" cy="8134668"/>
          </a:xfrm>
          <a:prstGeom prst="rect">
            <a:avLst/>
          </a:prstGeom>
        </p:spPr>
        <p:txBody>
          <a:bodyPr anchor="t" rtlCol="false" tIns="0" lIns="0" bIns="0" rIns="0">
            <a:spAutoFit/>
          </a:bodyPr>
          <a:lstStyle/>
          <a:p>
            <a:pPr>
              <a:lnSpc>
                <a:spcPts val="7029"/>
              </a:lnSpc>
            </a:pPr>
            <a:r>
              <a:rPr lang="en-US" sz="5858">
                <a:solidFill>
                  <a:srgbClr val="000000"/>
                </a:solidFill>
                <a:latin typeface="Agrandir"/>
              </a:rPr>
              <a:t>  Rezil olmak benim kafamda oluşturduğum bir şey benim hayatım ve ilişkilerim sadece bu sınav ve sonucundan ibaret değil.  Önemli olan benim ne istediğim ve ne yapacağım dikkatimi diğerlerinin istekleri üzerine yoğunlaştırırsam kendi isteklerimi devre dışı bırakırım.</a:t>
            </a:r>
          </a:p>
          <a:p>
            <a:pPr marL="0" indent="0" lvl="0">
              <a:lnSpc>
                <a:spcPts val="702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721649"/>
            <a:ext cx="12184569" cy="1819275"/>
          </a:xfrm>
          <a:prstGeom prst="rect">
            <a:avLst/>
          </a:prstGeom>
        </p:spPr>
        <p:txBody>
          <a:bodyPr anchor="t" rtlCol="false" tIns="0" lIns="0" bIns="0" rIns="0">
            <a:spAutoFit/>
          </a:bodyPr>
          <a:lstStyle/>
          <a:p>
            <a:pPr>
              <a:lnSpc>
                <a:spcPts val="5040"/>
              </a:lnSpc>
            </a:pPr>
            <a:r>
              <a:rPr lang="en-US" sz="4200">
                <a:solidFill>
                  <a:srgbClr val="D87979"/>
                </a:solidFill>
                <a:latin typeface="Agrandir"/>
              </a:rPr>
              <a:t>  Sınavda mutlaka yüksek bir derece yapmalıyım.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0069185"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TextBox 3" id="3"/>
          <p:cNvSpPr txBox="true"/>
          <p:nvPr/>
        </p:nvSpPr>
        <p:spPr>
          <a:xfrm rot="0">
            <a:off x="0" y="230476"/>
            <a:ext cx="11599552" cy="7202053"/>
          </a:xfrm>
          <a:prstGeom prst="rect">
            <a:avLst/>
          </a:prstGeom>
        </p:spPr>
        <p:txBody>
          <a:bodyPr anchor="t" rtlCol="false" tIns="0" lIns="0" bIns="0" rIns="0">
            <a:spAutoFit/>
          </a:bodyPr>
          <a:lstStyle/>
          <a:p>
            <a:pPr algn="ctr">
              <a:lnSpc>
                <a:spcPts val="5186"/>
              </a:lnSpc>
            </a:pPr>
            <a:r>
              <a:rPr lang="en-US" sz="3704">
                <a:solidFill>
                  <a:srgbClr val="000000"/>
                </a:solidFill>
                <a:latin typeface="Poppins Light"/>
              </a:rPr>
              <a:t>Hangi yöntemlerle ders çalışırım?</a:t>
            </a:r>
          </a:p>
          <a:p>
            <a:pPr algn="ctr">
              <a:lnSpc>
                <a:spcPts val="5186"/>
              </a:lnSpc>
            </a:pPr>
            <a:r>
              <a:rPr lang="en-US" sz="3704">
                <a:solidFill>
                  <a:srgbClr val="000000"/>
                </a:solidFill>
                <a:latin typeface="Poppins Light"/>
              </a:rPr>
              <a:t> Ne şekilde ders çalışırım?</a:t>
            </a:r>
          </a:p>
          <a:p>
            <a:pPr algn="ctr">
              <a:lnSpc>
                <a:spcPts val="5186"/>
              </a:lnSpc>
            </a:pPr>
            <a:r>
              <a:rPr lang="en-US" sz="3704">
                <a:solidFill>
                  <a:srgbClr val="000000"/>
                </a:solidFill>
                <a:latin typeface="Poppins Light"/>
              </a:rPr>
              <a:t> Ders çalışırken aklıma gelen şeyler nelerdir ve ne hissederim?</a:t>
            </a:r>
          </a:p>
          <a:p>
            <a:pPr algn="ctr">
              <a:lnSpc>
                <a:spcPts val="5186"/>
              </a:lnSpc>
            </a:pPr>
            <a:r>
              <a:rPr lang="en-US" sz="3704">
                <a:solidFill>
                  <a:srgbClr val="000000"/>
                </a:solidFill>
                <a:latin typeface="Poppins Light"/>
              </a:rPr>
              <a:t>Ders çalışma ortamım nasıldır</a:t>
            </a:r>
            <a:r>
              <a:rPr lang="en-US" sz="3704">
                <a:solidFill>
                  <a:srgbClr val="000000"/>
                </a:solidFill>
                <a:latin typeface="Poppins Light"/>
              </a:rPr>
              <a:t>? Odam, masam nasıldır?</a:t>
            </a:r>
          </a:p>
          <a:p>
            <a:pPr algn="ctr">
              <a:lnSpc>
                <a:spcPts val="5186"/>
              </a:lnSpc>
            </a:pPr>
            <a:r>
              <a:rPr lang="en-US" sz="3704">
                <a:solidFill>
                  <a:srgbClr val="000000"/>
                </a:solidFill>
                <a:latin typeface="Poppins Light"/>
              </a:rPr>
              <a:t>S</a:t>
            </a:r>
            <a:r>
              <a:rPr lang="en-US" sz="3704">
                <a:solidFill>
                  <a:srgbClr val="000000"/>
                </a:solidFill>
                <a:latin typeface="Poppins Light"/>
              </a:rPr>
              <a:t>ınav benim için ne demektir?</a:t>
            </a:r>
          </a:p>
          <a:p>
            <a:pPr algn="ctr">
              <a:lnSpc>
                <a:spcPts val="5186"/>
              </a:lnSpc>
            </a:pPr>
            <a:r>
              <a:rPr lang="en-US" sz="3704">
                <a:solidFill>
                  <a:srgbClr val="000000"/>
                </a:solidFill>
                <a:latin typeface="Poppins Light"/>
              </a:rPr>
              <a:t>Sın</a:t>
            </a:r>
            <a:r>
              <a:rPr lang="en-US" sz="3704">
                <a:solidFill>
                  <a:srgbClr val="000000"/>
                </a:solidFill>
                <a:latin typeface="Poppins Light"/>
              </a:rPr>
              <a:t>avı düşününce yapmak istemediğim şeyler nelerdir?</a:t>
            </a:r>
          </a:p>
          <a:p>
            <a:pPr algn="ctr">
              <a:lnSpc>
                <a:spcPts val="5186"/>
              </a:lnSpc>
            </a:pPr>
            <a:r>
              <a:rPr lang="en-US" sz="3704">
                <a:solidFill>
                  <a:srgbClr val="000000"/>
                </a:solidFill>
                <a:latin typeface="Poppins Light"/>
              </a:rPr>
              <a:t>H</a:t>
            </a:r>
            <a:r>
              <a:rPr lang="en-US" sz="3704">
                <a:solidFill>
                  <a:srgbClr val="000000"/>
                </a:solidFill>
                <a:latin typeface="Poppins Light"/>
              </a:rPr>
              <a:t>angi duygusal tepkileri veriyorum ?</a:t>
            </a:r>
          </a:p>
          <a:p>
            <a:pPr algn="ctr">
              <a:lnSpc>
                <a:spcPts val="5186"/>
              </a:lnSpc>
            </a:pP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1482751" y="1528031"/>
            <a:ext cx="19770751" cy="18262535"/>
          </a:xfrm>
          <a:prstGeom prst="rect">
            <a:avLst/>
          </a:prstGeom>
        </p:spPr>
      </p:pic>
      <p:sp>
        <p:nvSpPr>
          <p:cNvPr name="TextBox 3" id="3"/>
          <p:cNvSpPr txBox="true"/>
          <p:nvPr/>
        </p:nvSpPr>
        <p:spPr>
          <a:xfrm rot="0">
            <a:off x="3443132" y="548040"/>
            <a:ext cx="10196903" cy="9019470"/>
          </a:xfrm>
          <a:prstGeom prst="rect">
            <a:avLst/>
          </a:prstGeom>
        </p:spPr>
        <p:txBody>
          <a:bodyPr anchor="t" rtlCol="false" tIns="0" lIns="0" bIns="0" rIns="0">
            <a:spAutoFit/>
          </a:bodyPr>
          <a:lstStyle/>
          <a:p>
            <a:pPr>
              <a:lnSpc>
                <a:spcPts val="7029"/>
              </a:lnSpc>
            </a:pPr>
            <a:r>
              <a:rPr lang="en-US" sz="5858">
                <a:solidFill>
                  <a:srgbClr val="000000"/>
                </a:solidFill>
                <a:latin typeface="Agrandir"/>
              </a:rPr>
              <a:t> Derece yapmadan da hedeflerime ulaşabilirim. Sınavının sonucunun ne olacağı sadece bana bağlı değil, bana bağlı olan kısım ders çalışmam. Kontrol edemeyeceğim şeyler için endişelenmenin bana bir faydası olmaz.</a:t>
            </a:r>
          </a:p>
          <a:p>
            <a:pPr marL="0" indent="0" lvl="0">
              <a:lnSpc>
                <a:spcPts val="702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721649"/>
            <a:ext cx="12184569" cy="1819275"/>
          </a:xfrm>
          <a:prstGeom prst="rect">
            <a:avLst/>
          </a:prstGeom>
        </p:spPr>
        <p:txBody>
          <a:bodyPr anchor="t" rtlCol="false" tIns="0" lIns="0" bIns="0" rIns="0">
            <a:spAutoFit/>
          </a:bodyPr>
          <a:lstStyle/>
          <a:p>
            <a:pPr>
              <a:lnSpc>
                <a:spcPts val="5040"/>
              </a:lnSpc>
            </a:pPr>
            <a:r>
              <a:rPr lang="en-US" sz="4200">
                <a:solidFill>
                  <a:srgbClr val="D87979"/>
                </a:solidFill>
                <a:latin typeface="Agrandir"/>
              </a:rPr>
              <a:t>   Dikkatim hiç dağılmamalı.</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388149"/>
            <a:ext cx="12184569" cy="4419600"/>
          </a:xfrm>
          <a:prstGeom prst="rect">
            <a:avLst/>
          </a:prstGeom>
        </p:spPr>
        <p:txBody>
          <a:bodyPr anchor="t" rtlCol="false" tIns="0" lIns="0" bIns="0" rIns="0">
            <a:spAutoFit/>
          </a:bodyPr>
          <a:lstStyle/>
          <a:p>
            <a:pPr>
              <a:lnSpc>
                <a:spcPts val="8399"/>
              </a:lnSpc>
            </a:pPr>
            <a:r>
              <a:rPr lang="en-US" sz="6999">
                <a:solidFill>
                  <a:srgbClr val="000000"/>
                </a:solidFill>
                <a:latin typeface="Agrandir"/>
              </a:rPr>
              <a:t>  Dikkatim dağılabilir, olabildiğince dikkatimi yüksek tutmaya çalışacağım.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083474"/>
            <a:ext cx="12184569" cy="3095625"/>
          </a:xfrm>
          <a:prstGeom prst="rect">
            <a:avLst/>
          </a:prstGeom>
        </p:spPr>
        <p:txBody>
          <a:bodyPr anchor="t" rtlCol="false" tIns="0" lIns="0" bIns="0" rIns="0">
            <a:spAutoFit/>
          </a:bodyPr>
          <a:lstStyle/>
          <a:p>
            <a:pPr>
              <a:lnSpc>
                <a:spcPts val="5040"/>
              </a:lnSpc>
            </a:pPr>
          </a:p>
          <a:p>
            <a:pPr>
              <a:lnSpc>
                <a:spcPts val="5040"/>
              </a:lnSpc>
            </a:pPr>
          </a:p>
          <a:p>
            <a:pPr>
              <a:lnSpc>
                <a:spcPts val="5040"/>
              </a:lnSpc>
            </a:pPr>
            <a:r>
              <a:rPr lang="en-US" sz="4200">
                <a:solidFill>
                  <a:srgbClr val="D87979"/>
                </a:solidFill>
                <a:latin typeface="Agrandir"/>
              </a:rPr>
              <a:t>  Hiç kaygılanmamalıyım. Çok rahat olmalıyım.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388149"/>
            <a:ext cx="12184569" cy="4419600"/>
          </a:xfrm>
          <a:prstGeom prst="rect">
            <a:avLst/>
          </a:prstGeom>
        </p:spPr>
        <p:txBody>
          <a:bodyPr anchor="t" rtlCol="false" tIns="0" lIns="0" bIns="0" rIns="0">
            <a:spAutoFit/>
          </a:bodyPr>
          <a:lstStyle/>
          <a:p>
            <a:pPr>
              <a:lnSpc>
                <a:spcPts val="8399"/>
              </a:lnSpc>
            </a:pPr>
            <a:r>
              <a:rPr lang="en-US" sz="6999">
                <a:solidFill>
                  <a:srgbClr val="000000"/>
                </a:solidFill>
                <a:latin typeface="Agrandir"/>
              </a:rPr>
              <a:t> Sınavlarda biraz kaygılanmak normal, heyecanım da bana gerekli.</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Hiç bir soruda zaman kaybetmemeliyim, hemen yapmalıyım.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330874"/>
            <a:ext cx="12184569" cy="6534150"/>
          </a:xfrm>
          <a:prstGeom prst="rect">
            <a:avLst/>
          </a:prstGeom>
        </p:spPr>
        <p:txBody>
          <a:bodyPr anchor="t" rtlCol="false" tIns="0" lIns="0" bIns="0" rIns="0">
            <a:spAutoFit/>
          </a:bodyPr>
          <a:lstStyle/>
          <a:p>
            <a:pPr>
              <a:lnSpc>
                <a:spcPts val="8399"/>
              </a:lnSpc>
            </a:pPr>
            <a:r>
              <a:rPr lang="en-US" sz="6999">
                <a:solidFill>
                  <a:srgbClr val="000000"/>
                </a:solidFill>
                <a:latin typeface="Agrandir"/>
              </a:rPr>
              <a:t> Takıldığım sorular olabilir yapamadığımı görürsem diğer sorulara geçebilirim, buradaki her soru bana puan kazandırabilir.</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6339419"/>
            <a:ext cx="18288000" cy="13643356"/>
          </a:xfrm>
          <a:custGeom>
            <a:avLst/>
            <a:gdLst/>
            <a:ahLst/>
            <a:cxnLst/>
            <a:rect r="r" b="b" t="t" l="l"/>
            <a:pathLst>
              <a:path h="13643356" w="18288000">
                <a:moveTo>
                  <a:pt x="0" y="0"/>
                </a:moveTo>
                <a:lnTo>
                  <a:pt x="18288000" y="0"/>
                </a:lnTo>
                <a:lnTo>
                  <a:pt x="18288000" y="13643356"/>
                </a:lnTo>
                <a:lnTo>
                  <a:pt x="0" y="13643356"/>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grpSp>
        <p:nvGrpSpPr>
          <p:cNvPr name="Group 3" id="3"/>
          <p:cNvGrpSpPr/>
          <p:nvPr/>
        </p:nvGrpSpPr>
        <p:grpSpPr>
          <a:xfrm rot="0">
            <a:off x="3463904" y="4536497"/>
            <a:ext cx="11360191" cy="3605846"/>
            <a:chOff x="0" y="0"/>
            <a:chExt cx="15146922" cy="4807794"/>
          </a:xfrm>
        </p:grpSpPr>
        <p:grpSp>
          <p:nvGrpSpPr>
            <p:cNvPr name="Group 4" id="4"/>
            <p:cNvGrpSpPr/>
            <p:nvPr/>
          </p:nvGrpSpPr>
          <p:grpSpPr>
            <a:xfrm rot="0">
              <a:off x="0" y="0"/>
              <a:ext cx="15146922" cy="4807794"/>
              <a:chOff x="0" y="0"/>
              <a:chExt cx="11986202" cy="3804548"/>
            </a:xfrm>
          </p:grpSpPr>
          <p:sp>
            <p:nvSpPr>
              <p:cNvPr name="Freeform 5" id="5"/>
              <p:cNvSpPr/>
              <p:nvPr/>
            </p:nvSpPr>
            <p:spPr>
              <a:xfrm flipH="false" flipV="false" rot="0">
                <a:off x="12700" y="12700"/>
                <a:ext cx="11960802" cy="3779148"/>
              </a:xfrm>
              <a:custGeom>
                <a:avLst/>
                <a:gdLst/>
                <a:ahLst/>
                <a:cxnLst/>
                <a:rect r="r" b="b" t="t" l="l"/>
                <a:pathLst>
                  <a:path h="3779148" w="11960802">
                    <a:moveTo>
                      <a:pt x="11003856" y="3779148"/>
                    </a:moveTo>
                    <a:lnTo>
                      <a:pt x="956945" y="3779148"/>
                    </a:lnTo>
                    <a:cubicBezTo>
                      <a:pt x="428371" y="3779148"/>
                      <a:pt x="0" y="3350650"/>
                      <a:pt x="0" y="1889574"/>
                    </a:cubicBezTo>
                    <a:cubicBezTo>
                      <a:pt x="0" y="428371"/>
                      <a:pt x="428371" y="0"/>
                      <a:pt x="956945" y="0"/>
                    </a:cubicBezTo>
                    <a:lnTo>
                      <a:pt x="11003856" y="0"/>
                    </a:lnTo>
                    <a:cubicBezTo>
                      <a:pt x="11532303" y="0"/>
                      <a:pt x="11960802" y="428371"/>
                      <a:pt x="11960802" y="1889574"/>
                    </a:cubicBezTo>
                    <a:cubicBezTo>
                      <a:pt x="11960802" y="3350650"/>
                      <a:pt x="11532304" y="3779148"/>
                      <a:pt x="11003856" y="3779148"/>
                    </a:cubicBezTo>
                    <a:close/>
                  </a:path>
                </a:pathLst>
              </a:custGeom>
              <a:solidFill>
                <a:srgbClr val="FFF3A6"/>
              </a:solidFill>
            </p:spPr>
          </p:sp>
          <p:sp>
            <p:nvSpPr>
              <p:cNvPr name="Freeform 6" id="6"/>
              <p:cNvSpPr/>
              <p:nvPr/>
            </p:nvSpPr>
            <p:spPr>
              <a:xfrm flipH="false" flipV="false" rot="0">
                <a:off x="0" y="0"/>
                <a:ext cx="11986202" cy="3804548"/>
              </a:xfrm>
              <a:custGeom>
                <a:avLst/>
                <a:gdLst/>
                <a:ahLst/>
                <a:cxnLst/>
                <a:rect r="r" b="b" t="t" l="l"/>
                <a:pathLst>
                  <a:path h="3804548" w="11986202">
                    <a:moveTo>
                      <a:pt x="11016556" y="0"/>
                    </a:moveTo>
                    <a:lnTo>
                      <a:pt x="969645" y="0"/>
                    </a:lnTo>
                    <a:cubicBezTo>
                      <a:pt x="434975" y="0"/>
                      <a:pt x="0" y="434975"/>
                      <a:pt x="0" y="1902274"/>
                    </a:cubicBezTo>
                    <a:cubicBezTo>
                      <a:pt x="0" y="3369573"/>
                      <a:pt x="434975" y="3804548"/>
                      <a:pt x="969645" y="3804548"/>
                    </a:cubicBezTo>
                    <a:lnTo>
                      <a:pt x="11016556" y="3804548"/>
                    </a:lnTo>
                    <a:cubicBezTo>
                      <a:pt x="11551227" y="3804548"/>
                      <a:pt x="11986202" y="3369573"/>
                      <a:pt x="11986202" y="1902274"/>
                    </a:cubicBezTo>
                    <a:cubicBezTo>
                      <a:pt x="11986202" y="434975"/>
                      <a:pt x="11551227" y="0"/>
                      <a:pt x="11016556" y="0"/>
                    </a:cubicBezTo>
                    <a:close/>
                    <a:moveTo>
                      <a:pt x="11016556" y="3779148"/>
                    </a:moveTo>
                    <a:lnTo>
                      <a:pt x="969645" y="3779148"/>
                    </a:lnTo>
                    <a:cubicBezTo>
                      <a:pt x="448945" y="3779148"/>
                      <a:pt x="25400" y="3355603"/>
                      <a:pt x="25400" y="1902274"/>
                    </a:cubicBezTo>
                    <a:cubicBezTo>
                      <a:pt x="25400" y="448945"/>
                      <a:pt x="448945" y="25400"/>
                      <a:pt x="969645" y="25400"/>
                    </a:cubicBezTo>
                    <a:lnTo>
                      <a:pt x="11016556" y="25400"/>
                    </a:lnTo>
                    <a:cubicBezTo>
                      <a:pt x="11537256" y="25400"/>
                      <a:pt x="11960802" y="448945"/>
                      <a:pt x="11960802" y="1902274"/>
                    </a:cubicBezTo>
                    <a:cubicBezTo>
                      <a:pt x="11960802" y="3355603"/>
                      <a:pt x="11537256" y="3779148"/>
                      <a:pt x="11016556" y="3779148"/>
                    </a:cubicBezTo>
                    <a:close/>
                  </a:path>
                </a:pathLst>
              </a:custGeom>
              <a:solidFill>
                <a:srgbClr val="FFF3A6"/>
              </a:solidFill>
            </p:spPr>
          </p:sp>
        </p:grpSp>
        <p:sp>
          <p:nvSpPr>
            <p:cNvPr name="TextBox 7" id="7"/>
            <p:cNvSpPr txBox="true"/>
            <p:nvPr/>
          </p:nvSpPr>
          <p:spPr>
            <a:xfrm rot="0">
              <a:off x="1361684" y="831002"/>
              <a:ext cx="12423553" cy="3117215"/>
            </a:xfrm>
            <a:prstGeom prst="rect">
              <a:avLst/>
            </a:prstGeom>
          </p:spPr>
          <p:txBody>
            <a:bodyPr anchor="t" rtlCol="false" tIns="0" lIns="0" bIns="0" rIns="0">
              <a:spAutoFit/>
            </a:bodyPr>
            <a:lstStyle/>
            <a:p>
              <a:pPr algn="ctr">
                <a:lnSpc>
                  <a:spcPts val="4680"/>
                </a:lnSpc>
              </a:pPr>
            </a:p>
            <a:p>
              <a:pPr algn="ctr">
                <a:lnSpc>
                  <a:spcPts val="4680"/>
                </a:lnSpc>
              </a:pPr>
              <a:r>
                <a:rPr lang="en-US" sz="3600">
                  <a:solidFill>
                    <a:srgbClr val="000000"/>
                  </a:solidFill>
                  <a:latin typeface="Poppins Medium"/>
                </a:rPr>
                <a:t>Sınav esnasında hangi belirtiler olur, neler düşünür ve hissederim ?</a:t>
              </a:r>
            </a:p>
            <a:p>
              <a:pPr algn="ctr">
                <a:lnSpc>
                  <a:spcPts val="4680"/>
                </a:lnSpc>
              </a:pPr>
            </a:p>
          </p:txBody>
        </p:sp>
      </p:grpSp>
      <p:sp>
        <p:nvSpPr>
          <p:cNvPr name="TextBox 8" id="8"/>
          <p:cNvSpPr txBox="true"/>
          <p:nvPr/>
        </p:nvSpPr>
        <p:spPr>
          <a:xfrm rot="0">
            <a:off x="4085280" y="2809487"/>
            <a:ext cx="9857760" cy="1371600"/>
          </a:xfrm>
          <a:prstGeom prst="rect">
            <a:avLst/>
          </a:prstGeom>
        </p:spPr>
        <p:txBody>
          <a:bodyPr anchor="t" rtlCol="false" tIns="0" lIns="0" bIns="0" rIns="0">
            <a:spAutoFit/>
          </a:bodyPr>
          <a:lstStyle/>
          <a:p>
            <a:pPr algn="ctr">
              <a:lnSpc>
                <a:spcPts val="10800"/>
              </a:lnSpc>
            </a:pPr>
            <a:r>
              <a:rPr lang="en-US" sz="9000">
                <a:solidFill>
                  <a:srgbClr val="000000"/>
                </a:solidFill>
                <a:latin typeface="Poppins Light"/>
              </a:rPr>
              <a:t>???</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  Ne yaparsam yapayım zaten bu sınavı kazanamam. Bu sınavda başarılı olamayacağım.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783676"/>
            <a:ext cx="12184569" cy="10763250"/>
          </a:xfrm>
          <a:prstGeom prst="rect">
            <a:avLst/>
          </a:prstGeom>
        </p:spPr>
        <p:txBody>
          <a:bodyPr anchor="t" rtlCol="false" tIns="0" lIns="0" bIns="0" rIns="0">
            <a:spAutoFit/>
          </a:bodyPr>
          <a:lstStyle/>
          <a:p>
            <a:pPr>
              <a:lnSpc>
                <a:spcPts val="8399"/>
              </a:lnSpc>
            </a:pPr>
          </a:p>
          <a:p>
            <a:pPr>
              <a:lnSpc>
                <a:spcPts val="8399"/>
              </a:lnSpc>
            </a:pPr>
            <a:r>
              <a:rPr lang="en-US" sz="6999">
                <a:solidFill>
                  <a:srgbClr val="000000"/>
                </a:solidFill>
                <a:latin typeface="Agrandir"/>
              </a:rPr>
              <a:t> Bu sınavda başarılı olup olmamayı düşünmek yerine, elimde olanı yapmaya çalışmalıyım, bu da ders çalışmak, plan yapmak, hedef belirlemek. bu benim soruları yapma şansımı artırır, bu da sınavı kazanma şansımı.</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4250287"/>
            <a:ext cx="12184569" cy="762000"/>
          </a:xfrm>
          <a:prstGeom prst="rect">
            <a:avLst/>
          </a:prstGeom>
        </p:spPr>
        <p:txBody>
          <a:bodyPr anchor="t" rtlCol="false" tIns="0" lIns="0" bIns="0" rIns="0">
            <a:spAutoFit/>
          </a:bodyPr>
          <a:lstStyle/>
          <a:p>
            <a:pPr marL="0" indent="0" lvl="0">
              <a:lnSpc>
                <a:spcPts val="5040"/>
              </a:lnSpc>
              <a:spcBef>
                <a:spcPct val="0"/>
              </a:spcBef>
            </a:pPr>
            <a:r>
              <a:rPr lang="en-US" sz="4200">
                <a:solidFill>
                  <a:srgbClr val="D87979"/>
                </a:solidFill>
                <a:latin typeface="Agrandir"/>
              </a:rPr>
              <a:t> Sınavda sürem kesin yetişmeyecek.</a:t>
            </a: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1859512"/>
            <a:ext cx="12184569" cy="5476875"/>
          </a:xfrm>
          <a:prstGeom prst="rect">
            <a:avLst/>
          </a:prstGeom>
        </p:spPr>
        <p:txBody>
          <a:bodyPr anchor="t" rtlCol="false" tIns="0" lIns="0" bIns="0" rIns="0">
            <a:spAutoFit/>
          </a:bodyPr>
          <a:lstStyle/>
          <a:p>
            <a:pPr>
              <a:lnSpc>
                <a:spcPts val="8399"/>
              </a:lnSpc>
            </a:pPr>
            <a:r>
              <a:rPr lang="en-US" sz="6999">
                <a:solidFill>
                  <a:srgbClr val="000000"/>
                </a:solidFill>
                <a:latin typeface="Agrandir"/>
              </a:rPr>
              <a:t>  Zamanı kullanmak elimde, dikkatimi neler yapacağıma, sorulara verirsem yetiştirme olasılığım artar.</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3402562"/>
            <a:ext cx="12184569" cy="2457450"/>
          </a:xfrm>
          <a:prstGeom prst="rect">
            <a:avLst/>
          </a:prstGeom>
        </p:spPr>
        <p:txBody>
          <a:bodyPr anchor="t" rtlCol="false" tIns="0" lIns="0" bIns="0" rIns="0">
            <a:spAutoFit/>
          </a:bodyPr>
          <a:lstStyle/>
          <a:p>
            <a:pPr>
              <a:lnSpc>
                <a:spcPts val="5040"/>
              </a:lnSpc>
            </a:pPr>
            <a:r>
              <a:rPr lang="en-US" sz="4200">
                <a:solidFill>
                  <a:srgbClr val="D87979"/>
                </a:solidFill>
                <a:latin typeface="Agrandir"/>
              </a:rPr>
              <a:t>Sınavı kazanamazsam/iyi bir puan alamazsam mahvolurum. hayal kırıklığına uğrarım.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E4D7D7"/>
        </a:solidFill>
      </p:bgPr>
    </p:bg>
    <p:spTree>
      <p:nvGrpSpPr>
        <p:cNvPr id="1" name=""/>
        <p:cNvGrpSpPr/>
        <p:nvPr/>
      </p:nvGrpSpPr>
      <p:grpSpPr>
        <a:xfrm>
          <a:off x="0" y="0"/>
          <a:ext cx="0" cy="0"/>
          <a:chOff x="0" y="0"/>
          <a:chExt cx="0" cy="0"/>
        </a:xfrm>
      </p:grpSpPr>
      <p:sp>
        <p:nvSpPr>
          <p:cNvPr name="Freeform 2" id="2"/>
          <p:cNvSpPr/>
          <p:nvPr/>
        </p:nvSpPr>
        <p:spPr>
          <a:xfrm flipH="false" flipV="false" rot="860099">
            <a:off x="-883508" y="6935226"/>
            <a:ext cx="5247787" cy="4915427"/>
          </a:xfrm>
          <a:custGeom>
            <a:avLst/>
            <a:gdLst/>
            <a:ahLst/>
            <a:cxnLst/>
            <a:rect r="r" b="b" t="t" l="l"/>
            <a:pathLst>
              <a:path h="4915427" w="524778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825861">
            <a:off x="15262815" y="4206180"/>
            <a:ext cx="3542174" cy="6908495"/>
          </a:xfrm>
          <a:custGeom>
            <a:avLst/>
            <a:gdLst/>
            <a:ahLst/>
            <a:cxnLst/>
            <a:rect r="r" b="b" t="t" l="l"/>
            <a:pathLst>
              <a:path h="6908495" w="3542174">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60214">
            <a:off x="286419" y="1115616"/>
            <a:ext cx="18122099" cy="19227691"/>
          </a:xfrm>
          <a:custGeom>
            <a:avLst/>
            <a:gdLst/>
            <a:ahLst/>
            <a:cxnLst/>
            <a:rect r="r" b="b" t="t" l="l"/>
            <a:pathLst>
              <a:path h="19227691" w="18122099">
                <a:moveTo>
                  <a:pt x="0" y="0"/>
                </a:moveTo>
                <a:lnTo>
                  <a:pt x="18122099" y="0"/>
                </a:lnTo>
                <a:lnTo>
                  <a:pt x="18122099" y="19227691"/>
                </a:lnTo>
                <a:lnTo>
                  <a:pt x="0" y="192276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91065">
            <a:off x="3984472" y="2473530"/>
            <a:ext cx="11608157" cy="10432831"/>
          </a:xfrm>
          <a:custGeom>
            <a:avLst/>
            <a:gdLst/>
            <a:ahLst/>
            <a:cxnLst/>
            <a:rect r="r" b="b" t="t" l="l"/>
            <a:pathLst>
              <a:path h="10432831" w="11608157">
                <a:moveTo>
                  <a:pt x="0" y="0"/>
                </a:moveTo>
                <a:lnTo>
                  <a:pt x="11608157" y="0"/>
                </a:lnTo>
                <a:lnTo>
                  <a:pt x="11608157" y="10432831"/>
                </a:lnTo>
                <a:lnTo>
                  <a:pt x="0" y="10432831"/>
                </a:lnTo>
                <a:lnTo>
                  <a:pt x="0" y="0"/>
                </a:lnTo>
                <a:close/>
              </a:path>
            </a:pathLst>
          </a:custGeom>
          <a:blipFill>
            <a:blip r:embed="rId8"/>
            <a:stretch>
              <a:fillRect l="0" t="0" r="0" b="0"/>
            </a:stretch>
          </a:blipFill>
        </p:spPr>
      </p:sp>
      <p:sp>
        <p:nvSpPr>
          <p:cNvPr name="Freeform 6" id="6"/>
          <p:cNvSpPr/>
          <p:nvPr/>
        </p:nvSpPr>
        <p:spPr>
          <a:xfrm flipH="false" flipV="false" rot="0">
            <a:off x="15549271" y="-1028700"/>
            <a:ext cx="3778135" cy="4114800"/>
          </a:xfrm>
          <a:custGeom>
            <a:avLst/>
            <a:gdLst/>
            <a:ahLst/>
            <a:cxnLst/>
            <a:rect r="r" b="b" t="t" l="l"/>
            <a:pathLst>
              <a:path h="4114800" w="3778135">
                <a:moveTo>
                  <a:pt x="0" y="0"/>
                </a:moveTo>
                <a:lnTo>
                  <a:pt x="3778134" y="0"/>
                </a:lnTo>
                <a:lnTo>
                  <a:pt x="3778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320282" y="2826310"/>
            <a:ext cx="7647436" cy="3855126"/>
          </a:xfrm>
          <a:prstGeom prst="rect">
            <a:avLst/>
          </a:prstGeom>
        </p:spPr>
        <p:txBody>
          <a:bodyPr anchor="t" rtlCol="false" tIns="0" lIns="0" bIns="0" rIns="0">
            <a:spAutoFit/>
          </a:bodyPr>
          <a:lstStyle/>
          <a:p>
            <a:pPr algn="ctr">
              <a:lnSpc>
                <a:spcPts val="9722"/>
              </a:lnSpc>
            </a:pPr>
            <a:r>
              <a:rPr lang="en-US" sz="10023">
                <a:solidFill>
                  <a:srgbClr val="121212"/>
                </a:solidFill>
                <a:latin typeface="Childos Arabic Bold"/>
              </a:rPr>
              <a:t>BU DÜŞÜNCELER YERİNE</a:t>
            </a:r>
          </a:p>
        </p:txBody>
      </p:sp>
      <p:sp>
        <p:nvSpPr>
          <p:cNvPr name="Freeform 8" id="8"/>
          <p:cNvSpPr/>
          <p:nvPr/>
        </p:nvSpPr>
        <p:spPr>
          <a:xfrm flipH="false" flipV="false" rot="8527196">
            <a:off x="-4072665" y="-1705009"/>
            <a:ext cx="9271364" cy="4473433"/>
          </a:xfrm>
          <a:custGeom>
            <a:avLst/>
            <a:gdLst/>
            <a:ahLst/>
            <a:cxnLst/>
            <a:rect r="r" b="b" t="t" l="l"/>
            <a:pathLst>
              <a:path h="4473433" w="9271364">
                <a:moveTo>
                  <a:pt x="0" y="0"/>
                </a:moveTo>
                <a:lnTo>
                  <a:pt x="9271364" y="0"/>
                </a:lnTo>
                <a:lnTo>
                  <a:pt x="9271364" y="4473433"/>
                </a:lnTo>
                <a:lnTo>
                  <a:pt x="0" y="44734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0">
            <a:off x="-2511451" y="1028700"/>
            <a:ext cx="19770751" cy="18262535"/>
          </a:xfrm>
          <a:prstGeom prst="rect">
            <a:avLst/>
          </a:prstGeom>
        </p:spPr>
      </p:pic>
      <p:sp>
        <p:nvSpPr>
          <p:cNvPr name="TextBox 3" id="3"/>
          <p:cNvSpPr txBox="true"/>
          <p:nvPr/>
        </p:nvSpPr>
        <p:spPr>
          <a:xfrm rot="0">
            <a:off x="1757890" y="273599"/>
            <a:ext cx="12184569" cy="8648700"/>
          </a:xfrm>
          <a:prstGeom prst="rect">
            <a:avLst/>
          </a:prstGeom>
        </p:spPr>
        <p:txBody>
          <a:bodyPr anchor="t" rtlCol="false" tIns="0" lIns="0" bIns="0" rIns="0">
            <a:spAutoFit/>
          </a:bodyPr>
          <a:lstStyle/>
          <a:p>
            <a:pPr>
              <a:lnSpc>
                <a:spcPts val="8399"/>
              </a:lnSpc>
            </a:pPr>
            <a:r>
              <a:rPr lang="en-US" sz="6999">
                <a:solidFill>
                  <a:srgbClr val="000000"/>
                </a:solidFill>
                <a:latin typeface="Agrandir"/>
              </a:rPr>
              <a:t> Sınavın sonucunu düşünerek değil elimden geleni yaparak değiştirebilirim, bunları düşünerek ancak zaman kaybederim. Hayallerime ulaşmak için sadece elimden geleni yapabilirim.</a:t>
            </a:r>
          </a:p>
          <a:p>
            <a:pPr marL="0" indent="0" lvl="0">
              <a:lnSpc>
                <a:spcPts val="8399"/>
              </a:lnSpc>
              <a:spcBef>
                <a:spcPct val="0"/>
              </a:spcBef>
            </a:pPr>
          </a:p>
        </p:txBody>
      </p:sp>
      <p:pic>
        <p:nvPicPr>
          <p:cNvPr name="Picture 4" id="4"/>
          <p:cNvPicPr>
            <a:picLocks noChangeAspect="true"/>
          </p:cNvPicPr>
          <p:nvPr/>
        </p:nvPicPr>
        <p:blipFill>
          <a:blip r:embed="rId3">
            <a:alphaModFix amt="25000"/>
          </a:blip>
          <a:srcRect l="0" t="0" r="0" b="0"/>
          <a:stretch>
            <a:fillRect/>
          </a:stretch>
        </p:blipFill>
        <p:spPr>
          <a:xfrm flipH="false" flipV="false" rot="-3982960">
            <a:off x="13745551" y="-3705176"/>
            <a:ext cx="5352514" cy="7410352"/>
          </a:xfrm>
          <a:prstGeom prst="rect">
            <a:avLst/>
          </a:prstGeom>
        </p:spPr>
      </p:pic>
      <p:pic>
        <p:nvPicPr>
          <p:cNvPr name="Picture 5" id="5"/>
          <p:cNvPicPr>
            <a:picLocks noChangeAspect="true"/>
          </p:cNvPicPr>
          <p:nvPr/>
        </p:nvPicPr>
        <p:blipFill>
          <a:blip r:embed="rId4">
            <a:alphaModFix amt="25000"/>
          </a:blip>
          <a:srcRect l="0" t="0" r="0" b="0"/>
          <a:stretch>
            <a:fillRect/>
          </a:stretch>
        </p:blipFill>
        <p:spPr>
          <a:xfrm flipH="false" flipV="false" rot="-1644077">
            <a:off x="16162301" y="-1063836"/>
            <a:ext cx="5468057" cy="6108036"/>
          </a:xfrm>
          <a:prstGeom prst="rect">
            <a:avLst/>
          </a:prstGeom>
        </p:spPr>
      </p:pic>
    </p:spTree>
  </p:cSld>
  <p:clrMapOvr>
    <a:masterClrMapping/>
  </p:clrMapOvr>
</p:sld>
</file>

<file path=ppt/slides/slide69.xml><?xml version="1.0" encoding="utf-8"?>
<p:sld xmlns:p="http://schemas.openxmlformats.org/presentationml/2006/main" xmlns:a="http://schemas.openxmlformats.org/drawingml/2006/main">
  <p:cSld>
    <p:bg>
      <p:bgPr>
        <a:solidFill>
          <a:srgbClr val="FFFCF7"/>
        </a:solidFill>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0069185"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TextBox 3" id="3"/>
          <p:cNvSpPr txBox="true"/>
          <p:nvPr/>
        </p:nvSpPr>
        <p:spPr>
          <a:xfrm rot="0">
            <a:off x="860575" y="300355"/>
            <a:ext cx="9196741" cy="9829619"/>
          </a:xfrm>
          <a:prstGeom prst="rect">
            <a:avLst/>
          </a:prstGeom>
        </p:spPr>
        <p:txBody>
          <a:bodyPr anchor="t" rtlCol="false" tIns="0" lIns="0" bIns="0" rIns="0">
            <a:spAutoFit/>
          </a:bodyPr>
          <a:lstStyle/>
          <a:p>
            <a:pPr algn="ctr">
              <a:lnSpc>
                <a:spcPts val="4585"/>
              </a:lnSpc>
            </a:pPr>
            <a:r>
              <a:rPr lang="en-US" sz="3275">
                <a:solidFill>
                  <a:srgbClr val="000000"/>
                </a:solidFill>
                <a:latin typeface="Poppins"/>
              </a:rPr>
              <a:t>Sürem yeterli geliyor mu? Hangi derse ne kadar süre ayırıyorum?</a:t>
            </a:r>
          </a:p>
          <a:p>
            <a:pPr algn="ctr">
              <a:lnSpc>
                <a:spcPts val="4585"/>
              </a:lnSpc>
            </a:pPr>
            <a:r>
              <a:rPr lang="en-US" sz="3275">
                <a:solidFill>
                  <a:srgbClr val="000000"/>
                </a:solidFill>
                <a:latin typeface="Poppins"/>
              </a:rPr>
              <a:t>Fiziksel belirtilerim ne zaman başlıyor? (e l titremesi, kalp atışının artması, terleme vb.)Nasıl belirtiler veriyorum? Bu belirtiler benim için ne demek? Nasıl bu belirtilerden kurtulmaya çalışıyorum?</a:t>
            </a:r>
          </a:p>
          <a:p>
            <a:pPr algn="ctr">
              <a:lnSpc>
                <a:spcPts val="4585"/>
              </a:lnSpc>
            </a:pPr>
            <a:r>
              <a:rPr lang="en-US" sz="3275">
                <a:solidFill>
                  <a:srgbClr val="000000"/>
                </a:solidFill>
                <a:latin typeface="Poppins"/>
              </a:rPr>
              <a:t>Sınav esnasında hangi dersten başlıyorum?</a:t>
            </a:r>
          </a:p>
          <a:p>
            <a:pPr algn="ctr">
              <a:lnSpc>
                <a:spcPts val="4585"/>
              </a:lnSpc>
            </a:pPr>
            <a:r>
              <a:rPr lang="en-US" sz="3275">
                <a:solidFill>
                  <a:srgbClr val="000000"/>
                </a:solidFill>
                <a:latin typeface="Poppins"/>
              </a:rPr>
              <a:t> Tam olarak ne olduğunda kaygılanmaya başlıyorum? Ne yapıyorum? Kaygılandığımda olduğumda uyguladığum bir yöntem var mı?</a:t>
            </a:r>
          </a:p>
          <a:p>
            <a:pPr algn="ctr">
              <a:lnSpc>
                <a:spcPts val="4585"/>
              </a:lnSpc>
            </a:pPr>
            <a:r>
              <a:rPr lang="en-US" sz="3275">
                <a:solidFill>
                  <a:srgbClr val="000000"/>
                </a:solidFill>
                <a:latin typeface="Poppins"/>
              </a:rPr>
              <a:t> Sınavdaki diğer arkadaşlarım dikkatimi çekiyor mu, onlara odaklanıyor muyum ?</a:t>
            </a:r>
          </a:p>
          <a:p>
            <a:pPr algn="ctr">
              <a:lnSpc>
                <a:spcPts val="4585"/>
              </a:lnSpc>
            </a:pPr>
            <a:r>
              <a:rPr lang="en-US" sz="3275">
                <a:solidFill>
                  <a:srgbClr val="000000"/>
                </a:solidFill>
                <a:latin typeface="Poppins"/>
              </a:rPr>
              <a:t> S</a:t>
            </a:r>
            <a:r>
              <a:rPr lang="en-US" sz="3275">
                <a:solidFill>
                  <a:srgbClr val="000000"/>
                </a:solidFill>
                <a:latin typeface="Poppins"/>
              </a:rPr>
              <a:t>ınav anında kaygını kontrol etmek  sana iyi gelen şeyler var mı?</a:t>
            </a:r>
          </a:p>
          <a:p>
            <a:pPr algn="ctr">
              <a:lnSpc>
                <a:spcPts val="4585"/>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6339419"/>
            <a:ext cx="18288000" cy="13643356"/>
          </a:xfrm>
          <a:custGeom>
            <a:avLst/>
            <a:gdLst/>
            <a:ahLst/>
            <a:cxnLst/>
            <a:rect r="r" b="b" t="t" l="l"/>
            <a:pathLst>
              <a:path h="13643356" w="18288000">
                <a:moveTo>
                  <a:pt x="0" y="0"/>
                </a:moveTo>
                <a:lnTo>
                  <a:pt x="18288000" y="0"/>
                </a:lnTo>
                <a:lnTo>
                  <a:pt x="18288000" y="13643356"/>
                </a:lnTo>
                <a:lnTo>
                  <a:pt x="0" y="13643356"/>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grpSp>
        <p:nvGrpSpPr>
          <p:cNvPr name="Group 3" id="3"/>
          <p:cNvGrpSpPr/>
          <p:nvPr/>
        </p:nvGrpSpPr>
        <p:grpSpPr>
          <a:xfrm rot="0">
            <a:off x="3463904" y="4831772"/>
            <a:ext cx="11360191" cy="3015296"/>
            <a:chOff x="0" y="0"/>
            <a:chExt cx="15146922" cy="4020394"/>
          </a:xfrm>
        </p:grpSpPr>
        <p:grpSp>
          <p:nvGrpSpPr>
            <p:cNvPr name="Group 4" id="4"/>
            <p:cNvGrpSpPr/>
            <p:nvPr/>
          </p:nvGrpSpPr>
          <p:grpSpPr>
            <a:xfrm rot="0">
              <a:off x="0" y="0"/>
              <a:ext cx="15146922" cy="4020394"/>
              <a:chOff x="0" y="0"/>
              <a:chExt cx="11986202" cy="3181455"/>
            </a:xfrm>
          </p:grpSpPr>
          <p:sp>
            <p:nvSpPr>
              <p:cNvPr name="Freeform 5" id="5"/>
              <p:cNvSpPr/>
              <p:nvPr/>
            </p:nvSpPr>
            <p:spPr>
              <a:xfrm flipH="false" flipV="false" rot="0">
                <a:off x="12700" y="12700"/>
                <a:ext cx="11960802" cy="3156055"/>
              </a:xfrm>
              <a:custGeom>
                <a:avLst/>
                <a:gdLst/>
                <a:ahLst/>
                <a:cxnLst/>
                <a:rect r="r" b="b" t="t" l="l"/>
                <a:pathLst>
                  <a:path h="3156055" w="11960802">
                    <a:moveTo>
                      <a:pt x="11003856" y="3156055"/>
                    </a:moveTo>
                    <a:lnTo>
                      <a:pt x="956945" y="3156055"/>
                    </a:lnTo>
                    <a:cubicBezTo>
                      <a:pt x="428371" y="3156055"/>
                      <a:pt x="0" y="2727557"/>
                      <a:pt x="0" y="1578028"/>
                    </a:cubicBezTo>
                    <a:cubicBezTo>
                      <a:pt x="0" y="428371"/>
                      <a:pt x="428371" y="0"/>
                      <a:pt x="956945" y="0"/>
                    </a:cubicBezTo>
                    <a:lnTo>
                      <a:pt x="11003856" y="0"/>
                    </a:lnTo>
                    <a:cubicBezTo>
                      <a:pt x="11532303" y="0"/>
                      <a:pt x="11960802" y="428371"/>
                      <a:pt x="11960802" y="1578028"/>
                    </a:cubicBezTo>
                    <a:cubicBezTo>
                      <a:pt x="11960802" y="2727557"/>
                      <a:pt x="11532304" y="3156055"/>
                      <a:pt x="11003856" y="3156055"/>
                    </a:cubicBezTo>
                    <a:close/>
                  </a:path>
                </a:pathLst>
              </a:custGeom>
              <a:solidFill>
                <a:srgbClr val="FFF3A6"/>
              </a:solidFill>
            </p:spPr>
          </p:sp>
          <p:sp>
            <p:nvSpPr>
              <p:cNvPr name="Freeform 6" id="6"/>
              <p:cNvSpPr/>
              <p:nvPr/>
            </p:nvSpPr>
            <p:spPr>
              <a:xfrm flipH="false" flipV="false" rot="0">
                <a:off x="0" y="0"/>
                <a:ext cx="11986202" cy="3181455"/>
              </a:xfrm>
              <a:custGeom>
                <a:avLst/>
                <a:gdLst/>
                <a:ahLst/>
                <a:cxnLst/>
                <a:rect r="r" b="b" t="t" l="l"/>
                <a:pathLst>
                  <a:path h="3181455" w="11986202">
                    <a:moveTo>
                      <a:pt x="11016556" y="0"/>
                    </a:moveTo>
                    <a:lnTo>
                      <a:pt x="969645" y="0"/>
                    </a:lnTo>
                    <a:cubicBezTo>
                      <a:pt x="434975" y="0"/>
                      <a:pt x="0" y="434975"/>
                      <a:pt x="0" y="1590728"/>
                    </a:cubicBezTo>
                    <a:cubicBezTo>
                      <a:pt x="0" y="2746480"/>
                      <a:pt x="434975" y="3181455"/>
                      <a:pt x="969645" y="3181455"/>
                    </a:cubicBezTo>
                    <a:lnTo>
                      <a:pt x="11016556" y="3181455"/>
                    </a:lnTo>
                    <a:cubicBezTo>
                      <a:pt x="11551227" y="3181455"/>
                      <a:pt x="11986202" y="2746480"/>
                      <a:pt x="11986202" y="1590728"/>
                    </a:cubicBezTo>
                    <a:cubicBezTo>
                      <a:pt x="11986202" y="434975"/>
                      <a:pt x="11551227" y="0"/>
                      <a:pt x="11016556" y="0"/>
                    </a:cubicBezTo>
                    <a:close/>
                    <a:moveTo>
                      <a:pt x="11016556" y="3156055"/>
                    </a:moveTo>
                    <a:lnTo>
                      <a:pt x="969645" y="3156055"/>
                    </a:lnTo>
                    <a:cubicBezTo>
                      <a:pt x="448945" y="3156055"/>
                      <a:pt x="25400" y="2732510"/>
                      <a:pt x="25400" y="1590728"/>
                    </a:cubicBezTo>
                    <a:cubicBezTo>
                      <a:pt x="25400" y="448945"/>
                      <a:pt x="448945" y="25400"/>
                      <a:pt x="969645" y="25400"/>
                    </a:cubicBezTo>
                    <a:lnTo>
                      <a:pt x="11016556" y="25400"/>
                    </a:lnTo>
                    <a:cubicBezTo>
                      <a:pt x="11537256" y="25400"/>
                      <a:pt x="11960802" y="448945"/>
                      <a:pt x="11960802" y="1590728"/>
                    </a:cubicBezTo>
                    <a:cubicBezTo>
                      <a:pt x="11960802" y="2732510"/>
                      <a:pt x="11537256" y="3156055"/>
                      <a:pt x="11016556" y="3156055"/>
                    </a:cubicBezTo>
                    <a:close/>
                  </a:path>
                </a:pathLst>
              </a:custGeom>
              <a:solidFill>
                <a:srgbClr val="FFF3A6"/>
              </a:solidFill>
            </p:spPr>
          </p:sp>
        </p:grpSp>
        <p:sp>
          <p:nvSpPr>
            <p:cNvPr name="TextBox 7" id="7"/>
            <p:cNvSpPr txBox="true"/>
            <p:nvPr/>
          </p:nvSpPr>
          <p:spPr>
            <a:xfrm rot="0">
              <a:off x="1361684" y="831002"/>
              <a:ext cx="12423553" cy="2329815"/>
            </a:xfrm>
            <a:prstGeom prst="rect">
              <a:avLst/>
            </a:prstGeom>
          </p:spPr>
          <p:txBody>
            <a:bodyPr anchor="t" rtlCol="false" tIns="0" lIns="0" bIns="0" rIns="0">
              <a:spAutoFit/>
            </a:bodyPr>
            <a:lstStyle/>
            <a:p>
              <a:pPr algn="ctr">
                <a:lnSpc>
                  <a:spcPts val="4680"/>
                </a:lnSpc>
              </a:pPr>
              <a:r>
                <a:rPr lang="en-US" sz="3600">
                  <a:solidFill>
                    <a:srgbClr val="000000"/>
                  </a:solidFill>
                  <a:latin typeface="Poppins Medium"/>
                </a:rPr>
                <a:t>S</a:t>
              </a:r>
              <a:r>
                <a:rPr lang="en-US" sz="3600">
                  <a:solidFill>
                    <a:srgbClr val="000000"/>
                  </a:solidFill>
                  <a:latin typeface="Poppins Medium"/>
                </a:rPr>
                <a:t>ınav sonrasında aklıma neler gelir ? Neler hissederim, neler yaparım?</a:t>
              </a:r>
            </a:p>
            <a:p>
              <a:pPr algn="ctr">
                <a:lnSpc>
                  <a:spcPts val="4680"/>
                </a:lnSpc>
              </a:pPr>
            </a:p>
          </p:txBody>
        </p:sp>
      </p:grpSp>
      <p:sp>
        <p:nvSpPr>
          <p:cNvPr name="TextBox 8" id="8"/>
          <p:cNvSpPr txBox="true"/>
          <p:nvPr/>
        </p:nvSpPr>
        <p:spPr>
          <a:xfrm rot="0">
            <a:off x="4085280" y="2809487"/>
            <a:ext cx="9857760" cy="1371600"/>
          </a:xfrm>
          <a:prstGeom prst="rect">
            <a:avLst/>
          </a:prstGeom>
        </p:spPr>
        <p:txBody>
          <a:bodyPr anchor="t" rtlCol="false" tIns="0" lIns="0" bIns="0" rIns="0">
            <a:spAutoFit/>
          </a:bodyPr>
          <a:lstStyle/>
          <a:p>
            <a:pPr algn="ctr">
              <a:lnSpc>
                <a:spcPts val="10800"/>
              </a:lnSpc>
            </a:pPr>
            <a:r>
              <a:rPr lang="en-US" sz="9000">
                <a:solidFill>
                  <a:srgbClr val="000000"/>
                </a:solidFill>
                <a:latin typeface="Poppins Light"/>
              </a:rPr>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0069185"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sp>
        <p:nvSpPr>
          <p:cNvPr name="TextBox 3" id="3"/>
          <p:cNvSpPr txBox="true"/>
          <p:nvPr/>
        </p:nvSpPr>
        <p:spPr>
          <a:xfrm rot="0">
            <a:off x="598438" y="2970590"/>
            <a:ext cx="10473035" cy="3190875"/>
          </a:xfrm>
          <a:prstGeom prst="rect">
            <a:avLst/>
          </a:prstGeom>
        </p:spPr>
        <p:txBody>
          <a:bodyPr anchor="t" rtlCol="false" tIns="0" lIns="0" bIns="0" rIns="0">
            <a:spAutoFit/>
          </a:bodyPr>
          <a:lstStyle/>
          <a:p>
            <a:pPr algn="ctr">
              <a:lnSpc>
                <a:spcPts val="4200"/>
              </a:lnSpc>
            </a:pPr>
            <a:r>
              <a:rPr lang="en-US" sz="3000">
                <a:solidFill>
                  <a:srgbClr val="000000"/>
                </a:solidFill>
                <a:latin typeface="Poppins Light"/>
              </a:rPr>
              <a:t>Sınav sürecim nasıldı?</a:t>
            </a:r>
          </a:p>
          <a:p>
            <a:pPr algn="ctr">
              <a:lnSpc>
                <a:spcPts val="4200"/>
              </a:lnSpc>
            </a:pPr>
            <a:r>
              <a:rPr lang="en-US" sz="3000">
                <a:solidFill>
                  <a:srgbClr val="000000"/>
                </a:solidFill>
                <a:latin typeface="Poppins Light"/>
              </a:rPr>
              <a:t>A</a:t>
            </a:r>
            <a:r>
              <a:rPr lang="en-US" sz="3000">
                <a:solidFill>
                  <a:srgbClr val="000000"/>
                </a:solidFill>
                <a:latin typeface="Poppins Light"/>
              </a:rPr>
              <a:t>rkadaşlarım neler yaptı?</a:t>
            </a:r>
          </a:p>
          <a:p>
            <a:pPr algn="ctr">
              <a:lnSpc>
                <a:spcPts val="4200"/>
              </a:lnSpc>
            </a:pPr>
            <a:r>
              <a:rPr lang="en-US" sz="3000">
                <a:solidFill>
                  <a:srgbClr val="000000"/>
                </a:solidFill>
                <a:latin typeface="Poppins Light"/>
                <a:ea typeface="Poppins Light"/>
              </a:rPr>
              <a:t>´Nasıl değerlendirileceğimi düşünüyorum? Kimler ne der?</a:t>
            </a:r>
          </a:p>
          <a:p>
            <a:pPr algn="ctr">
              <a:lnSpc>
                <a:spcPts val="4200"/>
              </a:lnSpc>
            </a:pPr>
            <a:r>
              <a:rPr lang="en-US" sz="3000">
                <a:solidFill>
                  <a:srgbClr val="000000"/>
                </a:solidFill>
                <a:latin typeface="Poppins Light"/>
              </a:rPr>
              <a:t>A</a:t>
            </a:r>
            <a:r>
              <a:rPr lang="en-US" sz="3000">
                <a:solidFill>
                  <a:srgbClr val="000000"/>
                </a:solidFill>
                <a:latin typeface="Poppins Light"/>
              </a:rPr>
              <a:t>ileme neler açıklıyorum?</a:t>
            </a:r>
          </a:p>
          <a:p>
            <a:pPr algn="ctr">
              <a:lnSpc>
                <a:spcPts val="4200"/>
              </a:lnSpc>
            </a:pPr>
            <a:r>
              <a:rPr lang="en-US" sz="3000">
                <a:solidFill>
                  <a:srgbClr val="000000"/>
                </a:solidFill>
                <a:latin typeface="Poppins Light"/>
              </a:rPr>
              <a:t>S</a:t>
            </a:r>
            <a:r>
              <a:rPr lang="en-US" sz="3000">
                <a:solidFill>
                  <a:srgbClr val="000000"/>
                </a:solidFill>
                <a:latin typeface="Poppins Light"/>
              </a:rPr>
              <a:t>ınav sonucu kendimle olan düşüncelerimi etkiliyor mu?</a:t>
            </a:r>
          </a:p>
          <a:p>
            <a:pPr algn="ctr">
              <a:lnSpc>
                <a:spcPts val="42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DAGCZc19XEc</dc:identifier>
  <dcterms:modified xsi:type="dcterms:W3CDTF">2011-08-01T06:04:30Z</dcterms:modified>
  <cp:revision>1</cp:revision>
  <dc:title>Beige Brown Pastel  Playful Manhwa Illustration Brainstorm Presentation</dc:title>
</cp:coreProperties>
</file>