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99" r:id="rId3"/>
    <p:sldId id="300" r:id="rId4"/>
    <p:sldId id="261" r:id="rId5"/>
    <p:sldId id="262" r:id="rId6"/>
    <p:sldId id="263" r:id="rId7"/>
    <p:sldId id="289" r:id="rId8"/>
    <p:sldId id="296" r:id="rId9"/>
    <p:sldId id="297" r:id="rId10"/>
    <p:sldId id="298" r:id="rId11"/>
    <p:sldId id="268" r:id="rId12"/>
    <p:sldId id="269" r:id="rId13"/>
    <p:sldId id="270" r:id="rId14"/>
    <p:sldId id="271" r:id="rId15"/>
    <p:sldId id="272" r:id="rId16"/>
    <p:sldId id="273" r:id="rId17"/>
    <p:sldId id="274" r:id="rId18"/>
    <p:sldId id="275" r:id="rId19"/>
    <p:sldId id="287" r:id="rId20"/>
    <p:sldId id="276" r:id="rId21"/>
    <p:sldId id="288" r:id="rId22"/>
    <p:sldId id="277" r:id="rId23"/>
    <p:sldId id="278" r:id="rId24"/>
    <p:sldId id="280" r:id="rId25"/>
    <p:sldId id="286"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6 Resim" descr="WhatsApp Image 2021-06-14 at 20.04.35.jpeg"/>
          <p:cNvPicPr>
            <a:picLocks noChangeAspect="1"/>
          </p:cNvPicPr>
          <p:nvPr userDrawn="1"/>
        </p:nvPicPr>
        <p:blipFill rotWithShape="1">
          <a:blip r:embed="rId2" cstate="print"/>
          <a:srcRect l="-388" t="-651" r="81101" b="651"/>
          <a:stretch/>
        </p:blipFill>
        <p:spPr>
          <a:xfrm>
            <a:off x="0" y="0"/>
            <a:ext cx="1763688" cy="6857999"/>
          </a:xfrm>
          <a:prstGeom prst="rect">
            <a:avLst/>
          </a:prstGeom>
        </p:spPr>
      </p:pic>
      <p:sp>
        <p:nvSpPr>
          <p:cNvPr id="2" name="1 Başlık"/>
          <p:cNvSpPr>
            <a:spLocks noGrp="1"/>
          </p:cNvSpPr>
          <p:nvPr>
            <p:ph type="ctrTitle"/>
          </p:nvPr>
        </p:nvSpPr>
        <p:spPr>
          <a:xfrm>
            <a:off x="685800" y="2130425"/>
            <a:ext cx="7772400" cy="1470025"/>
          </a:xfrm>
        </p:spPr>
        <p:txBody>
          <a:bodyPr/>
          <a:lstStyle/>
          <a:p>
            <a:r>
              <a:rPr lang="tr-TR" dirty="0" smtClean="0"/>
              <a:t>Asıl başlık stili için tıklatın</a:t>
            </a:r>
            <a:endParaRPr lang="tr-TR" dirty="0"/>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Asıl alt başlık stilini düzenlemek için tıklatın</a:t>
            </a:r>
            <a:endParaRPr lang="tr-TR" dirty="0"/>
          </a:p>
        </p:txBody>
      </p:sp>
      <p:sp>
        <p:nvSpPr>
          <p:cNvPr id="4" name="3 Veri Yer Tutucusu"/>
          <p:cNvSpPr>
            <a:spLocks noGrp="1"/>
          </p:cNvSpPr>
          <p:nvPr>
            <p:ph type="dt" sz="half" idx="10"/>
          </p:nvPr>
        </p:nvSpPr>
        <p:spPr/>
        <p:txBody>
          <a:bodyPr/>
          <a:lstStyle/>
          <a:p>
            <a:fld id="{B1329409-81B6-45CD-8AF0-296B480D262F}" type="datetimeFigureOut">
              <a:rPr lang="tr-TR" smtClean="0"/>
              <a:t>5.01.2022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B637A3-CF7B-45EF-9B0C-D8D15712562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1329409-81B6-45CD-8AF0-296B480D262F}" type="datetimeFigureOut">
              <a:rPr lang="tr-TR" smtClean="0"/>
              <a:t>5.01.2022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B637A3-CF7B-45EF-9B0C-D8D15712562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1329409-81B6-45CD-8AF0-296B480D262F}" type="datetimeFigureOut">
              <a:rPr lang="tr-TR" smtClean="0"/>
              <a:t>5.01.2022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B637A3-CF7B-45EF-9B0C-D8D157125623}"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1329409-81B6-45CD-8AF0-296B480D262F}" type="datetimeFigureOut">
              <a:rPr lang="tr-TR" smtClean="0"/>
              <a:t>5.01.2022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B637A3-CF7B-45EF-9B0C-D8D15712562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1329409-81B6-45CD-8AF0-296B480D262F}" type="datetimeFigureOut">
              <a:rPr lang="tr-TR" smtClean="0"/>
              <a:t>5.01.2022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B637A3-CF7B-45EF-9B0C-D8D15712562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1329409-81B6-45CD-8AF0-296B480D262F}" type="datetimeFigureOut">
              <a:rPr lang="tr-TR" smtClean="0"/>
              <a:t>5.01.2022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B637A3-CF7B-45EF-9B0C-D8D15712562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1329409-81B6-45CD-8AF0-296B480D262F}" type="datetimeFigureOut">
              <a:rPr lang="tr-TR" smtClean="0"/>
              <a:t>5.01.2022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B637A3-CF7B-45EF-9B0C-D8D15712562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1329409-81B6-45CD-8AF0-296B480D262F}" type="datetimeFigureOut">
              <a:rPr lang="tr-TR" smtClean="0"/>
              <a:t>5.01.2022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B637A3-CF7B-45EF-9B0C-D8D15712562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1329409-81B6-45CD-8AF0-296B480D262F}" type="datetimeFigureOut">
              <a:rPr lang="tr-TR" smtClean="0"/>
              <a:t>5.01.2022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B637A3-CF7B-45EF-9B0C-D8D15712562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1329409-81B6-45CD-8AF0-296B480D262F}" type="datetimeFigureOut">
              <a:rPr lang="tr-TR" smtClean="0"/>
              <a:t>5.01.2022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B637A3-CF7B-45EF-9B0C-D8D15712562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1329409-81B6-45CD-8AF0-296B480D262F}" type="datetimeFigureOut">
              <a:rPr lang="tr-TR" smtClean="0"/>
              <a:t>5.01.2022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B637A3-CF7B-45EF-9B0C-D8D15712562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Resim" descr="WhatsApp Image 2021-06-14 at 20.04.35.jpeg"/>
          <p:cNvPicPr>
            <a:picLocks noChangeAspect="1"/>
          </p:cNvPicPr>
          <p:nvPr userDrawn="1"/>
        </p:nvPicPr>
        <p:blipFill rotWithShape="1">
          <a:blip r:embed="rId14" cstate="print"/>
          <a:srcRect r="80712"/>
          <a:stretch/>
        </p:blipFill>
        <p:spPr>
          <a:xfrm>
            <a:off x="0" y="1"/>
            <a:ext cx="1763688" cy="6857999"/>
          </a:xfrm>
          <a:prstGeom prst="rect">
            <a:avLst/>
          </a:prstGeom>
        </p:spPr>
      </p:pic>
      <p:sp>
        <p:nvSpPr>
          <p:cNvPr id="2" name="1 Başlık Yer Tutucusu"/>
          <p:cNvSpPr>
            <a:spLocks noGrp="1"/>
          </p:cNvSpPr>
          <p:nvPr>
            <p:ph type="title"/>
          </p:nvPr>
        </p:nvSpPr>
        <p:spPr>
          <a:xfrm>
            <a:off x="1979712" y="274638"/>
            <a:ext cx="6707088" cy="1143000"/>
          </a:xfrm>
          <a:prstGeom prst="rect">
            <a:avLst/>
          </a:prstGeom>
          <a:solidFill>
            <a:schemeClr val="bg1">
              <a:alpha val="47000"/>
            </a:schemeClr>
          </a:solidFill>
        </p:spPr>
        <p:txBody>
          <a:bodyPr vert="horz" lIns="91440" tIns="45720" rIns="91440" bIns="45720" rtlCol="0" anchor="ctr">
            <a:normAutofit/>
          </a:bodyPr>
          <a:lstStyle/>
          <a:p>
            <a:r>
              <a:rPr lang="tr-TR" dirty="0" smtClean="0"/>
              <a:t>Asıl başlık stili için tıklatın</a:t>
            </a:r>
            <a:endParaRPr lang="tr-TR" dirty="0"/>
          </a:p>
        </p:txBody>
      </p:sp>
      <p:sp>
        <p:nvSpPr>
          <p:cNvPr id="3" name="2 Metin Yer Tutucusu"/>
          <p:cNvSpPr>
            <a:spLocks noGrp="1"/>
          </p:cNvSpPr>
          <p:nvPr>
            <p:ph type="body" idx="1"/>
          </p:nvPr>
        </p:nvSpPr>
        <p:spPr>
          <a:xfrm>
            <a:off x="1835696" y="1600200"/>
            <a:ext cx="7128792" cy="5257800"/>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cs typeface="Times New Roman" pitchFamily="18" charset="0"/>
              </a:defRPr>
            </a:lvl1pPr>
          </a:lstStyle>
          <a:p>
            <a:fld id="{B1329409-81B6-45CD-8AF0-296B480D262F}" type="datetimeFigureOut">
              <a:rPr lang="tr-TR" smtClean="0"/>
              <a:pPr/>
              <a:t>5.01.2022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cs typeface="Times New Roman" pitchFamily="18" charset="0"/>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cs typeface="Times New Roman" pitchFamily="18" charset="0"/>
              </a:defRPr>
            </a:lvl1pPr>
          </a:lstStyle>
          <a:p>
            <a:fld id="{DCB637A3-CF7B-45EF-9B0C-D8D15712562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b="1" kern="1200">
          <a:solidFill>
            <a:srgbClr val="FF0000"/>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907704" y="260648"/>
            <a:ext cx="7207624" cy="6093976"/>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fontAlgn="auto">
              <a:spcBef>
                <a:spcPts val="0"/>
              </a:spcBef>
              <a:spcAft>
                <a:spcPts val="0"/>
              </a:spcAft>
              <a:defRPr/>
            </a:pPr>
            <a:r>
              <a:rPr lang="tr-TR" sz="6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BİLİM VE SANAT MERKEZLERİNE ÖĞRENCİ SEÇİM SÜRECİ BİLGİLENDİRME TOPLANTISI</a:t>
            </a:r>
            <a:endParaRPr lang="tr-TR" sz="6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243" name="Dikdörtgen 3"/>
          <p:cNvSpPr>
            <a:spLocks noChangeArrowheads="1"/>
          </p:cNvSpPr>
          <p:nvPr/>
        </p:nvSpPr>
        <p:spPr bwMode="auto">
          <a:xfrm>
            <a:off x="1979712" y="980728"/>
            <a:ext cx="6840760" cy="662746"/>
          </a:xfrm>
          <a:prstGeom prst="rect">
            <a:avLst/>
          </a:prstGeom>
          <a:noFill/>
          <a:ln w="9525">
            <a:noFill/>
            <a:miter lim="800000"/>
            <a:headEnd/>
            <a:tailEnd/>
          </a:ln>
        </p:spPr>
        <p:txBody>
          <a:bodyPr wrap="square">
            <a:spAutoFit/>
          </a:bodyPr>
          <a:lstStyle/>
          <a:p>
            <a:pPr>
              <a:lnSpc>
                <a:spcPct val="150000"/>
              </a:lnSpc>
              <a:buFont typeface="Wingdings" pitchFamily="2" charset="2"/>
              <a:buChar char="Ø"/>
            </a:pPr>
            <a:endParaRPr lang="tr-TR" sz="2800" b="1" i="1" dirty="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63688" y="1052736"/>
            <a:ext cx="7056090" cy="5847755"/>
          </a:xfrm>
          <a:prstGeom prst="rect">
            <a:avLst/>
          </a:prstGeom>
          <a:noFill/>
        </p:spPr>
        <p:txBody>
          <a:bodyPr wrap="square">
            <a:spAutoFit/>
          </a:bodyPr>
          <a:lstStyle/>
          <a:p>
            <a:pPr algn="just"/>
            <a:r>
              <a:rPr lang="tr-TR" sz="2200" dirty="0">
                <a:latin typeface="+mj-lt"/>
              </a:rPr>
              <a:t>1-.Çeşitli konularda çizimler yapar.</a:t>
            </a:r>
          </a:p>
          <a:p>
            <a:pPr algn="just"/>
            <a:r>
              <a:rPr lang="tr-TR" sz="2200" dirty="0">
                <a:latin typeface="+mj-lt"/>
              </a:rPr>
              <a:t>2- </a:t>
            </a:r>
            <a:r>
              <a:rPr lang="tr-TR" sz="2200" b="1" dirty="0" smtClean="0">
                <a:latin typeface="+mj-lt"/>
              </a:rPr>
              <a:t>Resimlere derinlik </a:t>
            </a:r>
            <a:r>
              <a:rPr lang="tr-TR" sz="2200" b="1" dirty="0">
                <a:latin typeface="+mj-lt"/>
              </a:rPr>
              <a:t>verir ve parçalar arasında uygun oranlar kullanır.</a:t>
            </a:r>
          </a:p>
          <a:p>
            <a:pPr algn="just"/>
            <a:r>
              <a:rPr lang="tr-TR" sz="2200" dirty="0">
                <a:latin typeface="+mj-lt"/>
              </a:rPr>
              <a:t>3- Resim çalışmalarını ciddiye alır ve resim yapmaktan haz duyar.</a:t>
            </a:r>
          </a:p>
          <a:p>
            <a:pPr algn="just"/>
            <a:r>
              <a:rPr lang="tr-TR" sz="2200" dirty="0">
                <a:latin typeface="+mj-lt"/>
              </a:rPr>
              <a:t>4- Diğer çocukların yaptığından değişik çizimler </a:t>
            </a:r>
            <a:r>
              <a:rPr lang="tr-TR" sz="2200" dirty="0" smtClean="0">
                <a:latin typeface="+mj-lt"/>
              </a:rPr>
              <a:t>yapar, </a:t>
            </a:r>
            <a:r>
              <a:rPr lang="tr-TR" sz="2200" b="1" dirty="0" smtClean="0">
                <a:latin typeface="+mj-lt"/>
              </a:rPr>
              <a:t>özgündür</a:t>
            </a:r>
            <a:r>
              <a:rPr lang="tr-TR" sz="2200" dirty="0" smtClean="0">
                <a:latin typeface="+mj-lt"/>
              </a:rPr>
              <a:t>.</a:t>
            </a:r>
            <a:endParaRPr lang="tr-TR" sz="2200" dirty="0">
              <a:latin typeface="+mj-lt"/>
            </a:endParaRPr>
          </a:p>
          <a:p>
            <a:pPr algn="just"/>
            <a:r>
              <a:rPr lang="tr-TR" sz="2200" dirty="0">
                <a:latin typeface="+mj-lt"/>
              </a:rPr>
              <a:t>5- Resim yapma, çizme ve boyama için çok zaman harcar.</a:t>
            </a:r>
          </a:p>
          <a:p>
            <a:pPr algn="just"/>
            <a:r>
              <a:rPr lang="tr-TR" sz="2200" dirty="0">
                <a:latin typeface="+mj-lt"/>
              </a:rPr>
              <a:t>6- Resmi kendi yaşantılarını ve duygularını ifade etmek için başarılı olarak kullanır.</a:t>
            </a:r>
          </a:p>
          <a:p>
            <a:pPr algn="just"/>
            <a:r>
              <a:rPr lang="tr-TR" sz="2200" dirty="0">
                <a:latin typeface="+mj-lt"/>
              </a:rPr>
              <a:t>7- Diğer insanların, sanat-resim çalışmalarına ilgi duyar.</a:t>
            </a:r>
          </a:p>
          <a:p>
            <a:pPr algn="just"/>
            <a:r>
              <a:rPr lang="tr-TR" sz="2200" dirty="0">
                <a:latin typeface="+mj-lt"/>
              </a:rPr>
              <a:t>8- Diğerlerinin eleştirilerinden hoşlanır ve içlerinden yeni şeyler öğrenir</a:t>
            </a:r>
          </a:p>
          <a:p>
            <a:pPr algn="just"/>
            <a:r>
              <a:rPr lang="tr-TR" sz="2200" dirty="0">
                <a:latin typeface="+mj-lt"/>
              </a:rPr>
              <a:t>9- </a:t>
            </a:r>
            <a:r>
              <a:rPr lang="tr-TR" sz="2200" dirty="0" smtClean="0">
                <a:latin typeface="+mj-lt"/>
              </a:rPr>
              <a:t>Çamur, sabun, oyun hamuru vb</a:t>
            </a:r>
            <a:r>
              <a:rPr lang="tr-TR" sz="2200" dirty="0">
                <a:latin typeface="+mj-lt"/>
              </a:rPr>
              <a:t>. yumuşak gereçlerle üç boyutlu şeyler yapmaya özel ilgi gösterir.</a:t>
            </a:r>
          </a:p>
          <a:p>
            <a:pPr algn="just" fontAlgn="auto">
              <a:spcBef>
                <a:spcPts val="0"/>
              </a:spcBef>
              <a:spcAft>
                <a:spcPts val="0"/>
              </a:spcAft>
              <a:defRPr/>
            </a:pPr>
            <a:r>
              <a:rPr lang="tr-TR" sz="2200" dirty="0">
                <a:latin typeface="+mj-lt"/>
                <a:cs typeface="+mn-cs"/>
              </a:rPr>
              <a:t/>
            </a:r>
            <a:br>
              <a:rPr lang="tr-TR" sz="2200" dirty="0">
                <a:latin typeface="+mj-lt"/>
                <a:cs typeface="+mn-cs"/>
              </a:rPr>
            </a:br>
            <a:endParaRPr lang="tr-TR" sz="2200" dirty="0">
              <a:latin typeface="+mj-lt"/>
              <a:cs typeface="+mn-cs"/>
            </a:endParaRPr>
          </a:p>
        </p:txBody>
      </p:sp>
      <p:sp>
        <p:nvSpPr>
          <p:cNvPr id="6" name="Metin kutusu 2"/>
          <p:cNvSpPr txBox="1"/>
          <p:nvPr/>
        </p:nvSpPr>
        <p:spPr>
          <a:xfrm>
            <a:off x="1792360" y="260648"/>
            <a:ext cx="7351640" cy="5232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fontAlgn="auto">
              <a:spcBef>
                <a:spcPts val="0"/>
              </a:spcBef>
              <a:spcAft>
                <a:spcPts val="0"/>
              </a:spcAft>
              <a:defRPr/>
            </a:pP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RESİM ALANINDA YETENEKLİ ÖĞRENCİ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55097673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763688" y="260648"/>
            <a:ext cx="7351640" cy="5232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tr-TR" sz="2800" b="1" dirty="0" smtClean="0">
                <a:latin typeface="Gill Sans MT" pitchFamily="34" charset="0"/>
              </a:rPr>
              <a:t>Ön Değerlendirme Uygulama Esasları </a:t>
            </a:r>
            <a:endParaRPr lang="tr-TR" sz="2800" b="1" dirty="0">
              <a:latin typeface="Gill Sans MT" pitchFamily="34" charset="0"/>
            </a:endParaRPr>
          </a:p>
        </p:txBody>
      </p:sp>
      <p:sp>
        <p:nvSpPr>
          <p:cNvPr id="19459" name="Dikdörtgen 3"/>
          <p:cNvSpPr>
            <a:spLocks noChangeArrowheads="1"/>
          </p:cNvSpPr>
          <p:nvPr/>
        </p:nvSpPr>
        <p:spPr bwMode="auto">
          <a:xfrm>
            <a:off x="1835696" y="1124744"/>
            <a:ext cx="7308304" cy="5663089"/>
          </a:xfrm>
          <a:prstGeom prst="rect">
            <a:avLst/>
          </a:prstGeom>
          <a:noFill/>
          <a:ln w="9525">
            <a:noFill/>
            <a:miter lim="800000"/>
            <a:headEnd/>
            <a:tailEnd/>
          </a:ln>
        </p:spPr>
        <p:txBody>
          <a:bodyPr wrap="square">
            <a:spAutoFit/>
          </a:bodyPr>
          <a:lstStyle/>
          <a:p>
            <a:endParaRPr lang="tr-TR" sz="2200" dirty="0">
              <a:latin typeface="Gill Sans MT" pitchFamily="34" charset="0"/>
            </a:endParaRPr>
          </a:p>
          <a:p>
            <a:pPr marL="342900" indent="-342900">
              <a:buAutoNum type="alphaLcParenR"/>
            </a:pPr>
            <a:r>
              <a:rPr lang="tr-TR" sz="2200" dirty="0" smtClean="0">
                <a:latin typeface="Gill Sans MT" pitchFamily="34" charset="0"/>
              </a:rPr>
              <a:t>Ön </a:t>
            </a:r>
            <a:r>
              <a:rPr lang="tr-TR" sz="2200" dirty="0">
                <a:latin typeface="Gill Sans MT" pitchFamily="34" charset="0"/>
              </a:rPr>
              <a:t>değerlendirme uygulamaları genel zihinsel yetenek alanı için il tanılama sınav komisyonları tarafından belirlenen uygulama merkezlerinde, resim ve müzik yetenek alanları için ise öğrencilerin kayıtlı bulundukları </a:t>
            </a:r>
            <a:r>
              <a:rPr lang="tr-TR" sz="2200" dirty="0">
                <a:solidFill>
                  <a:srgbClr val="FF0000"/>
                </a:solidFill>
                <a:latin typeface="Gill Sans MT" pitchFamily="34" charset="0"/>
              </a:rPr>
              <a:t>okullarda 19 Şubat-08 Mayıs 2022</a:t>
            </a:r>
            <a:r>
              <a:rPr lang="tr-TR" sz="2200" dirty="0">
                <a:latin typeface="Gill Sans MT" pitchFamily="34" charset="0"/>
              </a:rPr>
              <a:t> tarihleri arasında yapılacaktır. </a:t>
            </a:r>
          </a:p>
          <a:p>
            <a:pPr marL="342900" indent="-342900">
              <a:buAutoNum type="alphaLcParenR"/>
            </a:pPr>
            <a:r>
              <a:rPr lang="tr-TR" sz="2200" dirty="0" smtClean="0">
                <a:latin typeface="Gill Sans MT" pitchFamily="34" charset="0"/>
              </a:rPr>
              <a:t>Uygulamaya girecek öğrencilerin randevuları, il tanılama sınav komisyonlarınca </a:t>
            </a:r>
            <a:r>
              <a:rPr lang="tr-TR" sz="2200" dirty="0" smtClean="0">
                <a:solidFill>
                  <a:srgbClr val="FF0000"/>
                </a:solidFill>
                <a:latin typeface="Gill Sans MT" pitchFamily="34" charset="0"/>
              </a:rPr>
              <a:t>MEBBİS/BİLSEM İşlemleri Modülü </a:t>
            </a:r>
            <a:r>
              <a:rPr lang="tr-TR" sz="2200" dirty="0" smtClean="0">
                <a:latin typeface="Gill Sans MT" pitchFamily="34" charset="0"/>
              </a:rPr>
              <a:t>üzerinden verilecektir. </a:t>
            </a:r>
          </a:p>
          <a:p>
            <a:pPr marL="342900" indent="-342900">
              <a:buAutoNum type="alphaLcParenR"/>
            </a:pPr>
            <a:r>
              <a:rPr lang="tr-TR" sz="2200" dirty="0" smtClean="0">
                <a:latin typeface="Gill Sans MT" pitchFamily="34" charset="0"/>
              </a:rPr>
              <a:t>Genel zihinsel yetenek alanı ön değerlendirme uygulamalarında öncelikle uygulamanın yapıldığı </a:t>
            </a:r>
            <a:r>
              <a:rPr lang="tr-TR" sz="2200" dirty="0" smtClean="0">
                <a:solidFill>
                  <a:srgbClr val="FF0000"/>
                </a:solidFill>
                <a:latin typeface="Gill Sans MT" pitchFamily="34" charset="0"/>
              </a:rPr>
              <a:t>bölgedeki RAM’larda görev yapan uygulayıcılar</a:t>
            </a:r>
            <a:r>
              <a:rPr lang="tr-TR" sz="2200" dirty="0" smtClean="0">
                <a:latin typeface="Gill Sans MT" pitchFamily="34" charset="0"/>
              </a:rPr>
              <a:t> görevlendirilecek, uygulayıcı ihtiyacının karşılanamaması durumunda ise farklı RAM’larda görev yapan uygulayıcılar da görevlendirilebilecektir.</a:t>
            </a:r>
          </a:p>
          <a:p>
            <a:pPr marL="342900" indent="-342900">
              <a:buAutoNum type="alphaLcParenR"/>
            </a:pPr>
            <a:endParaRPr lang="tr-TR" sz="1600" dirty="0" smtClean="0">
              <a:latin typeface="Gill Sans MT" pitchFamily="34" charset="0"/>
            </a:endParaRPr>
          </a:p>
          <a:p>
            <a:endParaRPr lang="tr-TR" sz="1600" dirty="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Dikdörtgen 3"/>
          <p:cNvSpPr>
            <a:spLocks noChangeArrowheads="1"/>
          </p:cNvSpPr>
          <p:nvPr/>
        </p:nvSpPr>
        <p:spPr bwMode="auto">
          <a:xfrm>
            <a:off x="1979711" y="1143001"/>
            <a:ext cx="6807101" cy="4893647"/>
          </a:xfrm>
          <a:prstGeom prst="rect">
            <a:avLst/>
          </a:prstGeom>
          <a:noFill/>
          <a:ln w="9525">
            <a:noFill/>
            <a:miter lim="800000"/>
            <a:headEnd/>
            <a:tailEnd/>
          </a:ln>
        </p:spPr>
        <p:txBody>
          <a:bodyPr wrap="square">
            <a:spAutoFit/>
          </a:bodyPr>
          <a:lstStyle/>
          <a:p>
            <a:endParaRPr lang="tr-TR" sz="2400" dirty="0">
              <a:latin typeface="Gill Sans MT" pitchFamily="34" charset="0"/>
            </a:endParaRPr>
          </a:p>
          <a:p>
            <a:r>
              <a:rPr lang="tr-TR" sz="2400" dirty="0">
                <a:latin typeface="Gill Sans MT" pitchFamily="34" charset="0"/>
              </a:rPr>
              <a:t>ç) Öğretmen ve öğrencilerin uygulamaya çağrı cihazı, telsiz, radyo, cep telefonu gibi haberleşme araçları ile veri bank, dizüstü bilgisayar, el bilgisayarı, cep bilgisayarı, saat dışında fonksiyonu bulunan saat vb. her türlü bilgisayar özelliği olan, özel elektronik donanımlı aletler, hesap makinesi, fotoğraf makinesi, kamera vb. cihazlarla gelmeleri yasaktır. </a:t>
            </a:r>
          </a:p>
          <a:p>
            <a:endParaRPr lang="tr-TR" sz="2400" dirty="0">
              <a:latin typeface="Gill Sans MT" pitchFamily="34" charset="0"/>
            </a:endParaRPr>
          </a:p>
          <a:p>
            <a:r>
              <a:rPr lang="tr-TR" sz="2400" dirty="0">
                <a:latin typeface="Gill Sans MT" pitchFamily="34" charset="0"/>
              </a:rPr>
              <a:t>d) Genel zihinsel yetenek alanı ön değerlendirme uygulamaları </a:t>
            </a:r>
            <a:r>
              <a:rPr lang="tr-TR" sz="2400" dirty="0">
                <a:solidFill>
                  <a:srgbClr val="FF0000"/>
                </a:solidFill>
                <a:latin typeface="Gill Sans MT" pitchFamily="34" charset="0"/>
              </a:rPr>
              <a:t>cumartesi/pazar günleri ve her gün için 5 (beş) oturum </a:t>
            </a:r>
            <a:r>
              <a:rPr lang="tr-TR" sz="2400" dirty="0">
                <a:latin typeface="Gill Sans MT" pitchFamily="34" charset="0"/>
              </a:rPr>
              <a:t>şeklinde yapılacaktır. </a:t>
            </a:r>
          </a:p>
          <a:p>
            <a:endParaRPr lang="tr-TR" sz="2400" dirty="0">
              <a:latin typeface="Gill Sans MT" pitchFamily="34" charset="0"/>
            </a:endParaRPr>
          </a:p>
        </p:txBody>
      </p:sp>
      <p:sp>
        <p:nvSpPr>
          <p:cNvPr id="4" name="Metin kutusu 2"/>
          <p:cNvSpPr txBox="1"/>
          <p:nvPr/>
        </p:nvSpPr>
        <p:spPr>
          <a:xfrm>
            <a:off x="1763688" y="260648"/>
            <a:ext cx="7351640" cy="5232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tr-TR" sz="2800" b="1" dirty="0" smtClean="0">
                <a:latin typeface="Gill Sans MT" pitchFamily="34" charset="0"/>
              </a:rPr>
              <a:t>Ön Değerlendirme Uygulama Esasları </a:t>
            </a:r>
            <a:endParaRPr lang="tr-TR" sz="2800" b="1" dirty="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Dikdörtgen 3"/>
          <p:cNvSpPr>
            <a:spLocks noChangeArrowheads="1"/>
          </p:cNvSpPr>
          <p:nvPr/>
        </p:nvSpPr>
        <p:spPr bwMode="auto">
          <a:xfrm>
            <a:off x="1907703" y="1143001"/>
            <a:ext cx="7236297" cy="6001643"/>
          </a:xfrm>
          <a:prstGeom prst="rect">
            <a:avLst/>
          </a:prstGeom>
          <a:noFill/>
          <a:ln w="9525">
            <a:noFill/>
            <a:miter lim="800000"/>
            <a:headEnd/>
            <a:tailEnd/>
          </a:ln>
        </p:spPr>
        <p:txBody>
          <a:bodyPr wrap="square">
            <a:spAutoFit/>
          </a:bodyPr>
          <a:lstStyle/>
          <a:p>
            <a:r>
              <a:rPr lang="tr-TR" sz="2400" dirty="0">
                <a:latin typeface="Gill Sans MT" pitchFamily="34" charset="0"/>
              </a:rPr>
              <a:t>e) </a:t>
            </a:r>
            <a:r>
              <a:rPr lang="tr-TR" sz="2400" dirty="0">
                <a:solidFill>
                  <a:srgbClr val="FF0000"/>
                </a:solidFill>
                <a:latin typeface="Gill Sans MT" pitchFamily="34" charset="0"/>
              </a:rPr>
              <a:t>Resim ve müzik yetenek alanları ön değerlendirme uygulamaları sınıf öğretmenleri </a:t>
            </a:r>
            <a:r>
              <a:rPr lang="tr-TR" sz="2400" dirty="0">
                <a:latin typeface="Gill Sans MT" pitchFamily="34" charset="0"/>
              </a:rPr>
              <a:t>tarafından yürütülecektir.</a:t>
            </a:r>
          </a:p>
          <a:p>
            <a:endParaRPr lang="tr-TR" sz="2400" dirty="0">
              <a:latin typeface="Gill Sans MT" pitchFamily="34" charset="0"/>
            </a:endParaRPr>
          </a:p>
          <a:p>
            <a:r>
              <a:rPr lang="tr-TR" sz="2400" dirty="0">
                <a:latin typeface="Gill Sans MT" pitchFamily="34" charset="0"/>
              </a:rPr>
              <a:t>f) Ön değerlendirme uygulamalarında </a:t>
            </a:r>
            <a:r>
              <a:rPr lang="tr-TR" sz="2400" dirty="0">
                <a:solidFill>
                  <a:srgbClr val="FF0000"/>
                </a:solidFill>
                <a:latin typeface="Gill Sans MT" pitchFamily="34" charset="0"/>
              </a:rPr>
              <a:t>Bakanlıkça belirlenen ölçme araçları</a:t>
            </a:r>
            <a:r>
              <a:rPr lang="tr-TR" sz="2400" dirty="0">
                <a:latin typeface="Gill Sans MT" pitchFamily="34" charset="0"/>
              </a:rPr>
              <a:t> kullanılacaktır. Uygulamalara ilişkin usul ve esaslar ile ilgili ayrıca bilgilendirme yapılacaktır. </a:t>
            </a:r>
          </a:p>
          <a:p>
            <a:endParaRPr lang="tr-TR" sz="2400" dirty="0">
              <a:latin typeface="Gill Sans MT" pitchFamily="34" charset="0"/>
            </a:endParaRPr>
          </a:p>
          <a:p>
            <a:r>
              <a:rPr lang="tr-TR" sz="2400" dirty="0">
                <a:latin typeface="Gill Sans MT" pitchFamily="34" charset="0"/>
              </a:rPr>
              <a:t>g) Ön değerlendirme uygulamasına girecek öğrencilerin </a:t>
            </a:r>
            <a:r>
              <a:rPr lang="tr-TR" sz="2400" dirty="0">
                <a:solidFill>
                  <a:srgbClr val="FF0000"/>
                </a:solidFill>
                <a:latin typeface="Gill Sans MT" pitchFamily="34" charset="0"/>
              </a:rPr>
              <a:t>“Uygulama Giriş Belgeleri” 02 Şubat 2022 </a:t>
            </a:r>
            <a:r>
              <a:rPr lang="tr-TR" sz="2400" dirty="0">
                <a:latin typeface="Gill Sans MT" pitchFamily="34" charset="0"/>
              </a:rPr>
              <a:t>tarihinde e-Okul Yönetim Bilgi Sistemi /İlkokul Ortaokul Kurum İşlemleri/Sınav İşlemleri Modülü’nde yayımlanacak olup fotoğraflı giriş belgeleri okul müdürlükleri tarafından onaylanarak öğrenci velilerine imza karşılığında teslim edilecektir.</a:t>
            </a:r>
          </a:p>
          <a:p>
            <a:endParaRPr lang="tr-TR" sz="2400" dirty="0">
              <a:latin typeface="Gill Sans MT" pitchFamily="34" charset="0"/>
            </a:endParaRPr>
          </a:p>
        </p:txBody>
      </p:sp>
      <p:sp>
        <p:nvSpPr>
          <p:cNvPr id="4" name="Metin kutusu 2"/>
          <p:cNvSpPr txBox="1"/>
          <p:nvPr/>
        </p:nvSpPr>
        <p:spPr>
          <a:xfrm>
            <a:off x="1763688" y="260648"/>
            <a:ext cx="7351640" cy="5232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tr-TR" sz="2800" b="1" dirty="0" smtClean="0">
                <a:latin typeface="Gill Sans MT" pitchFamily="34" charset="0"/>
              </a:rPr>
              <a:t>Ön Değerlendirme Uygulama Esasları </a:t>
            </a:r>
            <a:endParaRPr lang="tr-TR" sz="2800" b="1" dirty="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835696" y="260648"/>
            <a:ext cx="7279632" cy="954107"/>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tr-TR" sz="2800" b="1" dirty="0" smtClean="0">
                <a:latin typeface="Gill Sans MT" pitchFamily="34" charset="0"/>
              </a:rPr>
              <a:t>Bireysel Değerlendirme Uygulama Esasları </a:t>
            </a:r>
            <a:endParaRPr lang="tr-TR" sz="2800" b="1" dirty="0">
              <a:latin typeface="Gill Sans MT" pitchFamily="34" charset="0"/>
            </a:endParaRPr>
          </a:p>
        </p:txBody>
      </p:sp>
      <p:sp>
        <p:nvSpPr>
          <p:cNvPr id="22531" name="Dikdörtgen 3"/>
          <p:cNvSpPr>
            <a:spLocks noChangeArrowheads="1"/>
          </p:cNvSpPr>
          <p:nvPr/>
        </p:nvSpPr>
        <p:spPr bwMode="auto">
          <a:xfrm>
            <a:off x="1835695" y="1340766"/>
            <a:ext cx="7308305" cy="5078313"/>
          </a:xfrm>
          <a:prstGeom prst="rect">
            <a:avLst/>
          </a:prstGeom>
          <a:noFill/>
          <a:ln w="9525">
            <a:noFill/>
            <a:miter lim="800000"/>
            <a:headEnd/>
            <a:tailEnd/>
          </a:ln>
        </p:spPr>
        <p:txBody>
          <a:bodyPr wrap="square">
            <a:spAutoFit/>
          </a:bodyPr>
          <a:lstStyle/>
          <a:p>
            <a:endParaRPr lang="tr-TR" dirty="0">
              <a:latin typeface="Gill Sans MT" pitchFamily="34" charset="0"/>
            </a:endParaRPr>
          </a:p>
          <a:p>
            <a:r>
              <a:rPr lang="tr-TR" dirty="0">
                <a:latin typeface="Gill Sans MT" pitchFamily="34" charset="0"/>
              </a:rPr>
              <a:t>Ön değerlendirme uygulamaları tamamlandıktan sonra yetenek alanlarına göre Bakanlık tarafından belirlenecek puanı geçen öğrenciler yetenek alanlarına göre bireysel değerlendirmeye alınacaktır. Bireysel değerlendirme uygulamaları sonucunda Bakanlık tarafından yetenek alanlarına göre belirlenecek olan puanı geçen öğrenciler bilim ve sanat merkezine kayıt hakkı kazanacaktır. </a:t>
            </a:r>
          </a:p>
          <a:p>
            <a:endParaRPr lang="tr-TR" dirty="0">
              <a:latin typeface="Gill Sans MT" pitchFamily="34" charset="0"/>
            </a:endParaRPr>
          </a:p>
          <a:p>
            <a:r>
              <a:rPr lang="tr-TR" dirty="0">
                <a:latin typeface="Gill Sans MT" pitchFamily="34" charset="0"/>
              </a:rPr>
              <a:t>a) </a:t>
            </a:r>
            <a:r>
              <a:rPr lang="tr-TR" dirty="0">
                <a:solidFill>
                  <a:srgbClr val="FF0000"/>
                </a:solidFill>
                <a:latin typeface="Gill Sans MT" pitchFamily="34" charset="0"/>
              </a:rPr>
              <a:t>MEBBİS/BİLSEM Modülü /Bireysel Değerlendirme İşlemleri </a:t>
            </a:r>
            <a:r>
              <a:rPr lang="tr-TR" dirty="0">
                <a:latin typeface="Gill Sans MT" pitchFamily="34" charset="0"/>
              </a:rPr>
              <a:t>ekranı üzerinden verilen </a:t>
            </a:r>
            <a:r>
              <a:rPr lang="tr-TR" dirty="0">
                <a:solidFill>
                  <a:srgbClr val="FF0000"/>
                </a:solidFill>
                <a:latin typeface="Gill Sans MT" pitchFamily="34" charset="0"/>
              </a:rPr>
              <a:t>randevu bilgilerinin </a:t>
            </a:r>
            <a:r>
              <a:rPr lang="tr-TR" dirty="0">
                <a:latin typeface="Gill Sans MT" pitchFamily="34" charset="0"/>
              </a:rPr>
              <a:t>yer aldığı fotoğraflı giriş belgeleri okul müdürlüklerince </a:t>
            </a:r>
            <a:r>
              <a:rPr lang="tr-TR" dirty="0">
                <a:solidFill>
                  <a:srgbClr val="FF0000"/>
                </a:solidFill>
                <a:latin typeface="Gill Sans MT" pitchFamily="34" charset="0"/>
              </a:rPr>
              <a:t>03 Haziran 2022 </a:t>
            </a:r>
            <a:r>
              <a:rPr lang="tr-TR" dirty="0">
                <a:latin typeface="Gill Sans MT" pitchFamily="34" charset="0"/>
              </a:rPr>
              <a:t>tarihinden itibaren e-Okul Yönetim Bilgi Sistemi/ İlkokul Ortaokul Kurum İşlemleri/ Sınav İşlemleri Modülünde yazdırılarak öğrenci velilerine imza karşılığında teslim edilecektir. </a:t>
            </a:r>
          </a:p>
          <a:p>
            <a:endParaRPr lang="tr-TR" dirty="0">
              <a:latin typeface="Gill Sans MT" pitchFamily="34" charset="0"/>
            </a:endParaRPr>
          </a:p>
          <a:p>
            <a:r>
              <a:rPr lang="tr-TR" dirty="0">
                <a:latin typeface="Gill Sans MT" pitchFamily="34" charset="0"/>
              </a:rPr>
              <a:t>b) Uygulama giriş belgelerinin yayımlandığının duyurulma </a:t>
            </a:r>
            <a:r>
              <a:rPr lang="tr-TR" dirty="0">
                <a:solidFill>
                  <a:srgbClr val="FF0000"/>
                </a:solidFill>
                <a:latin typeface="Gill Sans MT" pitchFamily="34" charset="0"/>
              </a:rPr>
              <a:t>sorumluluğu okul müdürlükleri</a:t>
            </a:r>
            <a:r>
              <a:rPr lang="tr-TR" dirty="0">
                <a:latin typeface="Gill Sans MT" pitchFamily="34" charset="0"/>
              </a:rPr>
              <a:t>ne, imza karşılığı teslim alınma sorumluluğu ise öğrenci velilerine aittir. Belgelerin imza karşılığı teslimi zorunlu olup bu durum dışında yapılan uygulamaların sorumluluğu okul müdürlüklerine aittir.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Dikdörtgen 3"/>
          <p:cNvSpPr>
            <a:spLocks noChangeArrowheads="1"/>
          </p:cNvSpPr>
          <p:nvPr/>
        </p:nvSpPr>
        <p:spPr bwMode="auto">
          <a:xfrm>
            <a:off x="1907703" y="1462132"/>
            <a:ext cx="6984777" cy="4708981"/>
          </a:xfrm>
          <a:prstGeom prst="rect">
            <a:avLst/>
          </a:prstGeom>
          <a:noFill/>
          <a:ln w="9525">
            <a:noFill/>
            <a:miter lim="800000"/>
            <a:headEnd/>
            <a:tailEnd/>
          </a:ln>
        </p:spPr>
        <p:txBody>
          <a:bodyPr wrap="square">
            <a:spAutoFit/>
          </a:bodyPr>
          <a:lstStyle/>
          <a:p>
            <a:r>
              <a:rPr lang="tr-TR" sz="2000" dirty="0" smtClean="0">
                <a:latin typeface="Gill Sans MT" pitchFamily="34" charset="0"/>
              </a:rPr>
              <a:t>c</a:t>
            </a:r>
            <a:r>
              <a:rPr lang="tr-TR" sz="2000" dirty="0">
                <a:latin typeface="Gill Sans MT" pitchFamily="34" charset="0"/>
              </a:rPr>
              <a:t>) Öğretmen ve öğrencilerin uygulamaya çağrı cihazı, telsiz, radyo, cep telefonu gibi haberleşme araçları ile veri bank, dizüstü bilgisayar, el bilgisayarı, cep bilgisayarı, saat dışında fonksiyonu bulunan saat vb. her türlü bilgisayar özelliği olan, özel elektronik donanımlı aletler, hesap makinesi, fotoğraf makinesi, kamera vb. cihazlarla gelmeleri yasaktır. </a:t>
            </a:r>
          </a:p>
          <a:p>
            <a:endParaRPr lang="tr-TR" sz="2000" dirty="0">
              <a:latin typeface="Gill Sans MT" pitchFamily="34" charset="0"/>
            </a:endParaRPr>
          </a:p>
          <a:p>
            <a:r>
              <a:rPr lang="tr-TR" sz="2000" dirty="0">
                <a:latin typeface="Gill Sans MT" pitchFamily="34" charset="0"/>
              </a:rPr>
              <a:t>ç) Resim ve müzik yetenek alanlarında değerlendirmeye alınacak öğrenciler giriş belgelerinde belirtilen saatten 30 dakika önce; genel zihinsel yetenek alanında uygulamaya alınacak öğrenciler ise giriş belgelerinde yer alan saatte uygulama merkezlerinde hazır bulunacaklardır. Öğrenciler giriş belgelerindeki randevu saatinden en fazla 15 (on beş) dakikaya kadar olan gecikmelerde değerlendirmeye alınacak olup bu sürenin aşılmasından sonra değerlendirmeye alınmayacaklardır.</a:t>
            </a:r>
          </a:p>
        </p:txBody>
      </p:sp>
      <p:sp>
        <p:nvSpPr>
          <p:cNvPr id="4" name="Metin kutusu 2"/>
          <p:cNvSpPr txBox="1"/>
          <p:nvPr/>
        </p:nvSpPr>
        <p:spPr>
          <a:xfrm>
            <a:off x="1835696" y="260648"/>
            <a:ext cx="7279632" cy="954107"/>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tr-TR" sz="2800" b="1" dirty="0" smtClean="0">
                <a:latin typeface="Gill Sans MT" pitchFamily="34" charset="0"/>
              </a:rPr>
              <a:t>Bireysel Değerlendirme Uygulama Esasları </a:t>
            </a:r>
            <a:endParaRPr lang="tr-TR" sz="2800" b="1" dirty="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Dikdörtgen 3"/>
          <p:cNvSpPr>
            <a:spLocks noChangeArrowheads="1"/>
          </p:cNvSpPr>
          <p:nvPr/>
        </p:nvSpPr>
        <p:spPr bwMode="auto">
          <a:xfrm>
            <a:off x="2051719" y="1484784"/>
            <a:ext cx="6768753" cy="4401205"/>
          </a:xfrm>
          <a:prstGeom prst="rect">
            <a:avLst/>
          </a:prstGeom>
          <a:noFill/>
          <a:ln w="9525">
            <a:noFill/>
            <a:miter lim="800000"/>
            <a:headEnd/>
            <a:tailEnd/>
          </a:ln>
        </p:spPr>
        <p:txBody>
          <a:bodyPr wrap="square">
            <a:spAutoFit/>
          </a:bodyPr>
          <a:lstStyle/>
          <a:p>
            <a:r>
              <a:rPr lang="tr-TR" sz="2000" dirty="0" smtClean="0">
                <a:latin typeface="Gill Sans MT" pitchFamily="34" charset="0"/>
              </a:rPr>
              <a:t>d</a:t>
            </a:r>
            <a:r>
              <a:rPr lang="tr-TR" sz="2000" dirty="0">
                <a:latin typeface="Gill Sans MT" pitchFamily="34" charset="0"/>
              </a:rPr>
              <a:t>) </a:t>
            </a:r>
            <a:r>
              <a:rPr lang="tr-TR" sz="2000" dirty="0">
                <a:solidFill>
                  <a:srgbClr val="FF0000"/>
                </a:solidFill>
                <a:latin typeface="Gill Sans MT" pitchFamily="34" charset="0"/>
              </a:rPr>
              <a:t>Genel zihinsel yetenek alanı değerlendirmeleri RAM’larda, resim ve müzik yetenek alanı değerlendirmeleri ise </a:t>
            </a:r>
            <a:r>
              <a:rPr lang="tr-TR" sz="2000" dirty="0" err="1">
                <a:solidFill>
                  <a:srgbClr val="FF0000"/>
                </a:solidFill>
                <a:latin typeface="Gill Sans MT" pitchFamily="34" charset="0"/>
              </a:rPr>
              <a:t>BİLSEM’lerde</a:t>
            </a:r>
            <a:r>
              <a:rPr lang="tr-TR" sz="2000" dirty="0">
                <a:solidFill>
                  <a:srgbClr val="FF0000"/>
                </a:solidFill>
                <a:latin typeface="Gill Sans MT" pitchFamily="34" charset="0"/>
              </a:rPr>
              <a:t> yapılacaktır </a:t>
            </a:r>
            <a:r>
              <a:rPr lang="tr-TR" sz="2000" dirty="0">
                <a:latin typeface="Gill Sans MT" pitchFamily="34" charset="0"/>
              </a:rPr>
              <a:t>ancak değerlendirmeler RAM’ların ve </a:t>
            </a:r>
            <a:r>
              <a:rPr lang="tr-TR" sz="2000" dirty="0" err="1">
                <a:latin typeface="Gill Sans MT" pitchFamily="34" charset="0"/>
              </a:rPr>
              <a:t>BİLSEM’lerin</a:t>
            </a:r>
            <a:r>
              <a:rPr lang="tr-TR" sz="2000" dirty="0">
                <a:latin typeface="Gill Sans MT" pitchFamily="34" charset="0"/>
              </a:rPr>
              <a:t> fiziki koşullarının uygun olmaması ve değerlendirmenin gerçekleştirileceği kurumun da ilgili RAM’ların ve </a:t>
            </a:r>
            <a:r>
              <a:rPr lang="tr-TR" sz="2000" dirty="0" err="1">
                <a:latin typeface="Gill Sans MT" pitchFamily="34" charset="0"/>
              </a:rPr>
              <a:t>BİLSEM’lerin</a:t>
            </a:r>
            <a:r>
              <a:rPr lang="tr-TR" sz="2000" dirty="0">
                <a:latin typeface="Gill Sans MT" pitchFamily="34" charset="0"/>
              </a:rPr>
              <a:t> hizmet verdiği il-ilçede bulunması şartı ile Merkez Tanılama Sınav Komisyonunun kararı ile Bakanlığımıza bağlı diğer kurumlarda gerçekleştirilebilecektir. </a:t>
            </a:r>
          </a:p>
          <a:p>
            <a:endParaRPr lang="tr-TR" sz="2000" dirty="0">
              <a:latin typeface="Gill Sans MT" pitchFamily="34" charset="0"/>
            </a:endParaRPr>
          </a:p>
          <a:p>
            <a:r>
              <a:rPr lang="tr-TR" sz="2000" dirty="0">
                <a:latin typeface="Gill Sans MT" pitchFamily="34" charset="0"/>
              </a:rPr>
              <a:t>e) Genel zihinsel yetenek alanı değerlendirmelerine ve sonuçlarına ilişkin her türlü evrak, değerlendirme yapılan bölgenin sorumluluk alanında bulunduğu RAM’larda, resim ve müzik yetenek alanları için ise değerlendirme yapılan bölgenin sorumluluk alanındaki </a:t>
            </a:r>
            <a:r>
              <a:rPr lang="tr-TR" sz="2000" dirty="0" err="1">
                <a:latin typeface="Gill Sans MT" pitchFamily="34" charset="0"/>
              </a:rPr>
              <a:t>BİLSEM’lerde</a:t>
            </a:r>
            <a:r>
              <a:rPr lang="tr-TR" sz="2000" dirty="0">
                <a:latin typeface="Gill Sans MT" pitchFamily="34" charset="0"/>
              </a:rPr>
              <a:t> muhafaza edilecektir. </a:t>
            </a:r>
          </a:p>
        </p:txBody>
      </p:sp>
      <p:sp>
        <p:nvSpPr>
          <p:cNvPr id="4" name="Metin kutusu 2"/>
          <p:cNvSpPr txBox="1"/>
          <p:nvPr/>
        </p:nvSpPr>
        <p:spPr>
          <a:xfrm>
            <a:off x="1835696" y="260648"/>
            <a:ext cx="7279632" cy="954107"/>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tr-TR" sz="2800" b="1" dirty="0" smtClean="0">
                <a:latin typeface="Gill Sans MT" pitchFamily="34" charset="0"/>
              </a:rPr>
              <a:t>Bireysel Değerlendirme Uygulama Esasları </a:t>
            </a:r>
            <a:endParaRPr lang="tr-TR" sz="2800" b="1" dirty="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Dikdörtgen 3"/>
          <p:cNvSpPr>
            <a:spLocks noChangeArrowheads="1"/>
          </p:cNvSpPr>
          <p:nvPr/>
        </p:nvSpPr>
        <p:spPr bwMode="auto">
          <a:xfrm>
            <a:off x="1907704" y="1628800"/>
            <a:ext cx="7236296" cy="4708981"/>
          </a:xfrm>
          <a:prstGeom prst="rect">
            <a:avLst/>
          </a:prstGeom>
          <a:noFill/>
          <a:ln w="9525">
            <a:noFill/>
            <a:miter lim="800000"/>
            <a:headEnd/>
            <a:tailEnd/>
          </a:ln>
        </p:spPr>
        <p:txBody>
          <a:bodyPr wrap="square">
            <a:spAutoFit/>
          </a:bodyPr>
          <a:lstStyle/>
          <a:p>
            <a:r>
              <a:rPr lang="tr-TR" sz="2200" dirty="0" smtClean="0">
                <a:latin typeface="Gill Sans MT" pitchFamily="34" charset="0"/>
              </a:rPr>
              <a:t>f</a:t>
            </a:r>
            <a:r>
              <a:rPr lang="tr-TR" sz="2200" dirty="0">
                <a:latin typeface="Gill Sans MT" pitchFamily="34" charset="0"/>
              </a:rPr>
              <a:t>) Değerlendirmelerde görev alacak uygulayıcılara beyanlarına bağlı olarak kendileri ile üçüncü dereceye kadar akrabalık bağı bulunan öğrencilerin değerlendirmelerinde görev verilmeyecektir. </a:t>
            </a:r>
          </a:p>
          <a:p>
            <a:endParaRPr lang="tr-TR" sz="2200" dirty="0">
              <a:latin typeface="Gill Sans MT" pitchFamily="34" charset="0"/>
            </a:endParaRPr>
          </a:p>
          <a:p>
            <a:r>
              <a:rPr lang="tr-TR" sz="2200" dirty="0">
                <a:latin typeface="Gill Sans MT" pitchFamily="34" charset="0"/>
              </a:rPr>
              <a:t>g) Değerlendirme sonuçlarının uygulayıcılar tarafından elektronik ortamda sisteme işlenebilmesi için, değerlendirmenin yapıldığı kurum müdürlüklerince, öğrencilerin </a:t>
            </a:r>
            <a:r>
              <a:rPr lang="tr-TR" sz="2200" dirty="0">
                <a:solidFill>
                  <a:srgbClr val="FF0000"/>
                </a:solidFill>
                <a:latin typeface="Gill Sans MT" pitchFamily="34" charset="0"/>
              </a:rPr>
              <a:t>“MEBBİS/BİLSEM Modülü/Bireysel Değerlendirme İşlemleri (Sınav Merkezi)/Bireysel Değerlendirme Öğrenci Yoklama Girişi” </a:t>
            </a:r>
            <a:r>
              <a:rPr lang="tr-TR" sz="2200" dirty="0">
                <a:latin typeface="Gill Sans MT" pitchFamily="34" charset="0"/>
              </a:rPr>
              <a:t>ekranında “GİRDİ” olarak işaretlenmeleri gerekmektedir. </a:t>
            </a:r>
          </a:p>
          <a:p>
            <a:endParaRPr lang="tr-TR" sz="2000" dirty="0">
              <a:latin typeface="Gill Sans MT" pitchFamily="34" charset="0"/>
            </a:endParaRPr>
          </a:p>
          <a:p>
            <a:endParaRPr lang="tr-TR" sz="1600" dirty="0">
              <a:latin typeface="Gill Sans MT" pitchFamily="34" charset="0"/>
            </a:endParaRPr>
          </a:p>
        </p:txBody>
      </p:sp>
      <p:sp>
        <p:nvSpPr>
          <p:cNvPr id="4" name="Metin kutusu 2"/>
          <p:cNvSpPr txBox="1"/>
          <p:nvPr/>
        </p:nvSpPr>
        <p:spPr>
          <a:xfrm>
            <a:off x="1835696" y="260648"/>
            <a:ext cx="7279632" cy="954107"/>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tr-TR" sz="2800" b="1" dirty="0" smtClean="0">
                <a:latin typeface="Gill Sans MT" pitchFamily="34" charset="0"/>
              </a:rPr>
              <a:t>Bireysel Değerlendirme Uygulama Esasları </a:t>
            </a:r>
            <a:endParaRPr lang="tr-TR" sz="2800" b="1" dirty="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Dikdörtgen 3"/>
          <p:cNvSpPr>
            <a:spLocks noChangeArrowheads="1"/>
          </p:cNvSpPr>
          <p:nvPr/>
        </p:nvSpPr>
        <p:spPr bwMode="auto">
          <a:xfrm>
            <a:off x="1979711" y="1484784"/>
            <a:ext cx="7164289" cy="4524315"/>
          </a:xfrm>
          <a:prstGeom prst="rect">
            <a:avLst/>
          </a:prstGeom>
          <a:noFill/>
          <a:ln w="9525">
            <a:noFill/>
            <a:miter lim="800000"/>
            <a:headEnd/>
            <a:tailEnd/>
          </a:ln>
        </p:spPr>
        <p:txBody>
          <a:bodyPr wrap="square">
            <a:spAutoFit/>
          </a:bodyPr>
          <a:lstStyle/>
          <a:p>
            <a:r>
              <a:rPr lang="tr-TR" sz="2400" dirty="0" smtClean="0">
                <a:latin typeface="Gill Sans MT" pitchFamily="34" charset="0"/>
              </a:rPr>
              <a:t>h) Uygulayıcılar, öğrencilerin değerlendirme sonuçlarını kendilerine tanımlı bulunan “MEBBİS/BİLSEM Modülü/Bireysel Değerlendirme İşlemleri/Bireysel Değerlendirme Aday Not Girişi” ekranı üzerinden sisteme işleyeceklerdir. </a:t>
            </a:r>
          </a:p>
          <a:p>
            <a:endParaRPr lang="tr-TR" sz="2400" dirty="0" smtClean="0">
              <a:latin typeface="Gill Sans MT" pitchFamily="34" charset="0"/>
            </a:endParaRPr>
          </a:p>
          <a:p>
            <a:r>
              <a:rPr lang="tr-TR" sz="2400" dirty="0" smtClean="0">
                <a:latin typeface="Gill Sans MT" pitchFamily="34" charset="0"/>
              </a:rPr>
              <a:t>I) </a:t>
            </a:r>
            <a:r>
              <a:rPr lang="tr-TR" sz="2400" dirty="0">
                <a:latin typeface="Gill Sans MT" pitchFamily="34" charset="0"/>
              </a:rPr>
              <a:t>Değerlendirme ve sonuçların kayıt altına alınması uygulayıcıların; gizliliğinin sağlanması ise uygulayıcıların ve değerlendirmenin gerçekleştirildiği kurum müdürlüklerinin sorumluluğundadır.</a:t>
            </a:r>
          </a:p>
          <a:p>
            <a:endParaRPr lang="tr-TR" sz="2400" dirty="0">
              <a:latin typeface="Gill Sans MT" pitchFamily="34" charset="0"/>
            </a:endParaRPr>
          </a:p>
          <a:p>
            <a:endParaRPr lang="tr-TR" sz="2400" dirty="0">
              <a:latin typeface="Gill Sans MT" pitchFamily="34" charset="0"/>
            </a:endParaRPr>
          </a:p>
        </p:txBody>
      </p:sp>
      <p:sp>
        <p:nvSpPr>
          <p:cNvPr id="4" name="Metin kutusu 2"/>
          <p:cNvSpPr txBox="1"/>
          <p:nvPr/>
        </p:nvSpPr>
        <p:spPr>
          <a:xfrm>
            <a:off x="1835696" y="260648"/>
            <a:ext cx="7279632" cy="954107"/>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tr-TR" sz="2800" b="1" dirty="0" smtClean="0">
                <a:latin typeface="Gill Sans MT" pitchFamily="34" charset="0"/>
              </a:rPr>
              <a:t>Bireysel Değerlendirme Uygulama Esasları </a:t>
            </a:r>
            <a:endParaRPr lang="tr-TR" sz="2800" b="1" dirty="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2"/>
          <p:cNvSpPr txBox="1"/>
          <p:nvPr/>
        </p:nvSpPr>
        <p:spPr>
          <a:xfrm>
            <a:off x="1835696" y="260648"/>
            <a:ext cx="7279632" cy="954107"/>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tr-TR" sz="2800" b="1" dirty="0" smtClean="0">
                <a:latin typeface="Gill Sans MT" pitchFamily="34" charset="0"/>
              </a:rPr>
              <a:t>Genel Zihinsel Yetenek Alanında Bireysel Değerlendirme </a:t>
            </a:r>
            <a:endParaRPr lang="tr-TR" sz="2800" b="1" dirty="0">
              <a:latin typeface="Gill Sans MT" pitchFamily="34" charset="0"/>
            </a:endParaRPr>
          </a:p>
        </p:txBody>
      </p:sp>
      <p:sp>
        <p:nvSpPr>
          <p:cNvPr id="3" name="2 Dikdörtgen"/>
          <p:cNvSpPr/>
          <p:nvPr/>
        </p:nvSpPr>
        <p:spPr>
          <a:xfrm>
            <a:off x="1907704" y="1582341"/>
            <a:ext cx="7056784" cy="4154984"/>
          </a:xfrm>
          <a:prstGeom prst="rect">
            <a:avLst/>
          </a:prstGeom>
        </p:spPr>
        <p:txBody>
          <a:bodyPr wrap="square">
            <a:spAutoFit/>
          </a:bodyPr>
          <a:lstStyle/>
          <a:p>
            <a:r>
              <a:rPr lang="tr-TR" sz="2400" dirty="0" smtClean="0">
                <a:latin typeface="Gill Sans MT" pitchFamily="34" charset="0"/>
              </a:rPr>
              <a:t>a) Bireysel değerlendirmelerde </a:t>
            </a:r>
            <a:r>
              <a:rPr lang="tr-TR" sz="2400" dirty="0" smtClean="0">
                <a:solidFill>
                  <a:srgbClr val="FF0000"/>
                </a:solidFill>
                <a:latin typeface="Gill Sans MT" pitchFamily="34" charset="0"/>
              </a:rPr>
              <a:t>Bakanlıkça belirlenen zekâ ölçeği/ ölçekleri </a:t>
            </a:r>
            <a:r>
              <a:rPr lang="tr-TR" sz="2400" dirty="0" smtClean="0">
                <a:latin typeface="Gill Sans MT" pitchFamily="34" charset="0"/>
              </a:rPr>
              <a:t>kullanılacaktır. </a:t>
            </a:r>
          </a:p>
          <a:p>
            <a:endParaRPr lang="tr-TR" sz="2400" dirty="0" smtClean="0">
              <a:latin typeface="Gill Sans MT" pitchFamily="34" charset="0"/>
            </a:endParaRPr>
          </a:p>
          <a:p>
            <a:r>
              <a:rPr lang="tr-TR" sz="2400" dirty="0" smtClean="0">
                <a:latin typeface="Gill Sans MT" pitchFamily="34" charset="0"/>
              </a:rPr>
              <a:t>b) Öğrencilerin randevuları; </a:t>
            </a:r>
            <a:r>
              <a:rPr lang="tr-TR" sz="2400" dirty="0" smtClean="0">
                <a:solidFill>
                  <a:srgbClr val="FF0000"/>
                </a:solidFill>
                <a:latin typeface="Gill Sans MT" pitchFamily="34" charset="0"/>
              </a:rPr>
              <a:t>RAM’ların sorumluluk bölgelerinde bulunan öğrenci, uygulayıcı sayısı ile RAM’larda bulunan test bataryalarına göre ve takvimde öngörülen tarih aralığında</a:t>
            </a:r>
            <a:r>
              <a:rPr lang="tr-TR" sz="2400" dirty="0" smtClean="0">
                <a:latin typeface="Gill Sans MT" pitchFamily="34" charset="0"/>
              </a:rPr>
              <a:t>, resmî tatillerin dışında, randevu verilmeyen gün bırakılmaksızın oluşturulacaktır. </a:t>
            </a:r>
          </a:p>
          <a:p>
            <a:endParaRPr lang="tr-TR" sz="2400" dirty="0" smtClean="0">
              <a:latin typeface="Gill Sans MT" pitchFamily="34" charset="0"/>
            </a:endParaRPr>
          </a:p>
          <a:p>
            <a:r>
              <a:rPr lang="tr-TR" sz="2400" dirty="0" smtClean="0">
                <a:latin typeface="Gill Sans MT" pitchFamily="34" charset="0"/>
              </a:rPr>
              <a:t>c) Yasal mazereti bulunmayan uygulayıcıların tamamı değerlendirme sürecinde görevlendirilecektir. </a:t>
            </a:r>
            <a:endParaRPr lang="tr-TR" sz="2400" dirty="0">
              <a:latin typeface="Gill Sans MT" pitchFamily="34"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rotWithShape="1">
          <a:blip r:embed="rId2">
            <a:extLst>
              <a:ext uri="{28A0092B-C50C-407E-A947-70E740481C1C}">
                <a14:useLocalDpi xmlns:a14="http://schemas.microsoft.com/office/drawing/2010/main" val="0"/>
              </a:ext>
            </a:extLst>
          </a:blip>
          <a:srcRect b="46850"/>
          <a:stretch/>
        </p:blipFill>
        <p:spPr>
          <a:xfrm>
            <a:off x="1763688" y="1982"/>
            <a:ext cx="7380312" cy="68560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646444647"/>
      </p:ext>
    </p:extLst>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Dikdörtgen 3"/>
          <p:cNvSpPr>
            <a:spLocks noChangeArrowheads="1"/>
          </p:cNvSpPr>
          <p:nvPr/>
        </p:nvSpPr>
        <p:spPr bwMode="auto">
          <a:xfrm>
            <a:off x="1835695" y="1340768"/>
            <a:ext cx="7128793" cy="5509200"/>
          </a:xfrm>
          <a:prstGeom prst="rect">
            <a:avLst/>
          </a:prstGeom>
          <a:noFill/>
          <a:ln w="9525">
            <a:noFill/>
            <a:miter lim="800000"/>
            <a:headEnd/>
            <a:tailEnd/>
          </a:ln>
        </p:spPr>
        <p:txBody>
          <a:bodyPr wrap="square">
            <a:spAutoFit/>
          </a:bodyPr>
          <a:lstStyle/>
          <a:p>
            <a:endParaRPr lang="tr-TR" sz="2200" dirty="0">
              <a:latin typeface="Gill Sans MT" pitchFamily="34" charset="0"/>
            </a:endParaRPr>
          </a:p>
          <a:p>
            <a:r>
              <a:rPr lang="tr-TR" sz="2200" dirty="0">
                <a:latin typeface="Gill Sans MT" pitchFamily="34" charset="0"/>
              </a:rPr>
              <a:t>ç) Değerlendirmelerin yapılacağı kurumların belirlenmesinde öğrenci ve uygulayıcı hareketliliğinin en aza indirilmesi esastır. Ancak görev yaptığı RAM’da değerlendirme gerçekleştirilmeyecek olması ya da değerlendirmelerin tamamlanmasının ardından ilgili RAM’daki uygulayıcı, Merkez Tanılama Sınav Komisyonunun kararı ile yine uygulayıcı hareketliliği en az düzeyde tutulacak şekilde değerlendirmelerin devam etmekte olduğu diğer RAM’larda da görevlendirilebilecektir. </a:t>
            </a:r>
          </a:p>
          <a:p>
            <a:endParaRPr lang="tr-TR" sz="2200" dirty="0">
              <a:latin typeface="Gill Sans MT" pitchFamily="34" charset="0"/>
            </a:endParaRPr>
          </a:p>
          <a:p>
            <a:r>
              <a:rPr lang="tr-TR" sz="2200" dirty="0">
                <a:latin typeface="Gill Sans MT" pitchFamily="34" charset="0"/>
              </a:rPr>
              <a:t>d) Uygulamalar, öğrenci velileri ile uygulayıcıların, değerlendirme öncesinde ve sonrasında karşılaşmayacağı şekilde planlanacaktır. Öğrencinin uygulamaya alınmasından ve uygulama sonrasında veliye tesliminden kurum müdürlükleri sorumlu olacaklardır. </a:t>
            </a:r>
          </a:p>
        </p:txBody>
      </p:sp>
      <p:sp>
        <p:nvSpPr>
          <p:cNvPr id="4" name="Metin kutusu 2"/>
          <p:cNvSpPr txBox="1"/>
          <p:nvPr/>
        </p:nvSpPr>
        <p:spPr>
          <a:xfrm>
            <a:off x="1835696" y="260648"/>
            <a:ext cx="7279632" cy="954107"/>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tr-TR" sz="2800" b="1" dirty="0" smtClean="0">
                <a:latin typeface="Gill Sans MT" pitchFamily="34" charset="0"/>
              </a:rPr>
              <a:t>Genel Zihinsel Yetenek Alanında Bireysel Değerlendirme </a:t>
            </a:r>
            <a:endParaRPr lang="tr-TR" sz="2800" b="1" dirty="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Dikdörtgen 3"/>
          <p:cNvSpPr>
            <a:spLocks noChangeArrowheads="1"/>
          </p:cNvSpPr>
          <p:nvPr/>
        </p:nvSpPr>
        <p:spPr bwMode="auto">
          <a:xfrm>
            <a:off x="1835695" y="1340768"/>
            <a:ext cx="7128793" cy="5201424"/>
          </a:xfrm>
          <a:prstGeom prst="rect">
            <a:avLst/>
          </a:prstGeom>
          <a:noFill/>
          <a:ln w="9525">
            <a:noFill/>
            <a:miter lim="800000"/>
            <a:headEnd/>
            <a:tailEnd/>
          </a:ln>
        </p:spPr>
        <p:txBody>
          <a:bodyPr wrap="square">
            <a:spAutoFit/>
          </a:bodyPr>
          <a:lstStyle/>
          <a:p>
            <a:endParaRPr lang="tr-TR" sz="2400" dirty="0">
              <a:latin typeface="Gill Sans MT" pitchFamily="34" charset="0"/>
            </a:endParaRPr>
          </a:p>
          <a:p>
            <a:r>
              <a:rPr lang="tr-TR" sz="2400" dirty="0">
                <a:latin typeface="Gill Sans MT" pitchFamily="34" charset="0"/>
              </a:rPr>
              <a:t>e) RAM dışındaki kurumlarda gerçekleştirilen değerlendirmelerde kullanılan test bataryaları ilgili RAM’ın sorumluluğundadır. </a:t>
            </a:r>
            <a:endParaRPr lang="tr-TR" sz="2400" dirty="0" smtClean="0">
              <a:latin typeface="Gill Sans MT" pitchFamily="34" charset="0"/>
            </a:endParaRPr>
          </a:p>
          <a:p>
            <a:endParaRPr lang="tr-TR" sz="2400" dirty="0" smtClean="0">
              <a:latin typeface="Gill Sans MT" pitchFamily="34" charset="0"/>
            </a:endParaRPr>
          </a:p>
          <a:p>
            <a:r>
              <a:rPr lang="tr-TR" sz="2400" dirty="0" smtClean="0">
                <a:latin typeface="Gill Sans MT" pitchFamily="34" charset="0"/>
              </a:rPr>
              <a:t>f) Uygulayıcı tarafından, uygulamanın yapılamayacağı kararına varıldığı durumlarda (öğrencinin, performansını etkileyecek derecede görme, işitme engelinin olması; Türkçeye ölçeğin gerektirdiği kadar hâkim olmaması vb.) öğrenci değerlendirmeye alınmayacak olup durum tutanak ile tespit edilerek il tanılama sınav komisyonları aracılığı ile Merkez Tanılama Sınav Komisyonuna bildirilecektir.</a:t>
            </a:r>
          </a:p>
          <a:p>
            <a:endParaRPr lang="tr-TR" sz="2000" dirty="0">
              <a:latin typeface="Gill Sans MT" pitchFamily="34" charset="0"/>
            </a:endParaRPr>
          </a:p>
        </p:txBody>
      </p:sp>
      <p:sp>
        <p:nvSpPr>
          <p:cNvPr id="4" name="Metin kutusu 2"/>
          <p:cNvSpPr txBox="1"/>
          <p:nvPr/>
        </p:nvSpPr>
        <p:spPr>
          <a:xfrm>
            <a:off x="1835696" y="260648"/>
            <a:ext cx="7279632" cy="954107"/>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tr-TR" sz="2800" b="1" dirty="0" smtClean="0">
                <a:latin typeface="Gill Sans MT" pitchFamily="34" charset="0"/>
              </a:rPr>
              <a:t>Genel Zihinsel Yetenek Alanında Bireysel Değerlendirme </a:t>
            </a:r>
            <a:endParaRPr lang="tr-TR" sz="2800" b="1" dirty="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835696" y="260648"/>
            <a:ext cx="7279632" cy="954107"/>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tr-TR" sz="2800" b="1" dirty="0" smtClean="0">
                <a:latin typeface="Gill Sans MT" pitchFamily="34" charset="0"/>
              </a:rPr>
              <a:t>Resim Yetenek Alanında Bireysel Değerlendirme</a:t>
            </a:r>
            <a:r>
              <a:rPr lang="tr-TR" sz="2800" dirty="0" smtClean="0">
                <a:latin typeface="Gill Sans MT" pitchFamily="34" charset="0"/>
              </a:rPr>
              <a:t> </a:t>
            </a:r>
            <a:endParaRPr lang="tr-TR" sz="2800" dirty="0">
              <a:latin typeface="Gill Sans MT" pitchFamily="34" charset="0"/>
            </a:endParaRPr>
          </a:p>
        </p:txBody>
      </p:sp>
      <p:sp>
        <p:nvSpPr>
          <p:cNvPr id="28675" name="Dikdörtgen 3"/>
          <p:cNvSpPr>
            <a:spLocks noChangeArrowheads="1"/>
          </p:cNvSpPr>
          <p:nvPr/>
        </p:nvSpPr>
        <p:spPr bwMode="auto">
          <a:xfrm>
            <a:off x="1907704" y="1340768"/>
            <a:ext cx="7236296" cy="6001643"/>
          </a:xfrm>
          <a:prstGeom prst="rect">
            <a:avLst/>
          </a:prstGeom>
          <a:noFill/>
          <a:ln w="9525">
            <a:noFill/>
            <a:miter lim="800000"/>
            <a:headEnd/>
            <a:tailEnd/>
          </a:ln>
        </p:spPr>
        <p:txBody>
          <a:bodyPr wrap="square">
            <a:spAutoFit/>
          </a:bodyPr>
          <a:lstStyle/>
          <a:p>
            <a:endParaRPr lang="tr-TR" sz="2400" dirty="0">
              <a:latin typeface="Gill Sans MT" pitchFamily="34" charset="0"/>
            </a:endParaRPr>
          </a:p>
          <a:p>
            <a:r>
              <a:rPr lang="tr-TR" sz="2400" dirty="0">
                <a:latin typeface="Gill Sans MT" pitchFamily="34" charset="0"/>
              </a:rPr>
              <a:t>a) Değerlendirmeler Bakanlıkça belirlenen ölçütler doğrultusunda yapılacaktır. </a:t>
            </a:r>
          </a:p>
          <a:p>
            <a:endParaRPr lang="tr-TR" sz="2400" dirty="0">
              <a:latin typeface="Gill Sans MT" pitchFamily="34" charset="0"/>
            </a:endParaRPr>
          </a:p>
          <a:p>
            <a:r>
              <a:rPr lang="tr-TR" sz="2400" dirty="0">
                <a:latin typeface="Gill Sans MT" pitchFamily="34" charset="0"/>
              </a:rPr>
              <a:t>b) </a:t>
            </a:r>
            <a:r>
              <a:rPr lang="tr-TR" sz="2400" dirty="0">
                <a:solidFill>
                  <a:srgbClr val="FF0000"/>
                </a:solidFill>
                <a:latin typeface="Gill Sans MT" pitchFamily="34" charset="0"/>
              </a:rPr>
              <a:t>Değerlendirmeler 2 (iki) oturumdan oluşacak ve her 1 (bir) oturum 40 (kırk) dakika sürecektir. </a:t>
            </a:r>
            <a:endParaRPr lang="tr-TR" sz="2400" dirty="0" smtClean="0">
              <a:solidFill>
                <a:srgbClr val="FF0000"/>
              </a:solidFill>
              <a:latin typeface="Gill Sans MT" pitchFamily="34" charset="0"/>
            </a:endParaRPr>
          </a:p>
          <a:p>
            <a:endParaRPr lang="tr-TR" sz="2400" dirty="0">
              <a:latin typeface="Gill Sans MT" pitchFamily="34" charset="0"/>
            </a:endParaRPr>
          </a:p>
          <a:p>
            <a:r>
              <a:rPr lang="tr-TR" sz="2400" dirty="0" smtClean="0">
                <a:latin typeface="Gill Sans MT" pitchFamily="34" charset="0"/>
              </a:rPr>
              <a:t>c) Öğrenci randevuları takvimde öngörülen tarih aralığında Merkez Tanılama Sınav Komisyonunun belirleyeceği değerlendirme tarihleri için de oluşturulacaktır. </a:t>
            </a:r>
          </a:p>
          <a:p>
            <a:endParaRPr lang="tr-TR" sz="2400" dirty="0" smtClean="0">
              <a:latin typeface="Gill Sans MT" pitchFamily="34" charset="0"/>
            </a:endParaRPr>
          </a:p>
          <a:p>
            <a:r>
              <a:rPr lang="tr-TR" sz="2400" dirty="0" smtClean="0">
                <a:latin typeface="Gill Sans MT" pitchFamily="34" charset="0"/>
              </a:rPr>
              <a:t>ç) Değerlendirmeye girecek adaylar için gerekli materyaller uygulama merkezlerinde hazır bulundurulacaktır. </a:t>
            </a:r>
          </a:p>
          <a:p>
            <a:endParaRPr lang="tr-TR" sz="2400" dirty="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763688" y="260648"/>
            <a:ext cx="7351640" cy="954107"/>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tr-TR" sz="2800" b="1" dirty="0" smtClean="0">
                <a:latin typeface="Gill Sans MT" pitchFamily="34" charset="0"/>
              </a:rPr>
              <a:t>Müzik Yetenek Alanında Bireysel Değerlendirme </a:t>
            </a:r>
            <a:endParaRPr lang="tr-TR" sz="2800" b="1" dirty="0">
              <a:latin typeface="Gill Sans MT" pitchFamily="34" charset="0"/>
            </a:endParaRPr>
          </a:p>
        </p:txBody>
      </p:sp>
      <p:sp>
        <p:nvSpPr>
          <p:cNvPr id="29699" name="Dikdörtgen 3"/>
          <p:cNvSpPr>
            <a:spLocks noChangeArrowheads="1"/>
          </p:cNvSpPr>
          <p:nvPr/>
        </p:nvSpPr>
        <p:spPr bwMode="auto">
          <a:xfrm>
            <a:off x="1835696" y="1412776"/>
            <a:ext cx="7308304" cy="5416868"/>
          </a:xfrm>
          <a:prstGeom prst="rect">
            <a:avLst/>
          </a:prstGeom>
          <a:noFill/>
          <a:ln w="9525">
            <a:noFill/>
            <a:miter lim="800000"/>
            <a:headEnd/>
            <a:tailEnd/>
          </a:ln>
        </p:spPr>
        <p:txBody>
          <a:bodyPr wrap="square">
            <a:spAutoFit/>
          </a:bodyPr>
          <a:lstStyle/>
          <a:p>
            <a:r>
              <a:rPr lang="tr-TR" sz="2300" dirty="0" smtClean="0">
                <a:latin typeface="Gill Sans MT" pitchFamily="34" charset="0"/>
              </a:rPr>
              <a:t>a) Değerlendirmeler </a:t>
            </a:r>
            <a:r>
              <a:rPr lang="tr-TR" sz="2300" dirty="0">
                <a:latin typeface="Gill Sans MT" pitchFamily="34" charset="0"/>
              </a:rPr>
              <a:t>Bakanlıkça belirlenen ölçütler doğrultusunda yapılacaktır. </a:t>
            </a:r>
          </a:p>
          <a:p>
            <a:r>
              <a:rPr lang="tr-TR" sz="2300" dirty="0" smtClean="0">
                <a:latin typeface="Gill Sans MT" pitchFamily="34" charset="0"/>
              </a:rPr>
              <a:t>b</a:t>
            </a:r>
            <a:r>
              <a:rPr lang="tr-TR" sz="2300" dirty="0">
                <a:latin typeface="Gill Sans MT" pitchFamily="34" charset="0"/>
              </a:rPr>
              <a:t>) Öğrencilerin randevuları; takvimde öngörülen tarih aralığında, resmi tatillerin dışında, randevu verilmeyen gün bırakılmaksızın oluşturulacaktır. </a:t>
            </a:r>
            <a:endParaRPr lang="tr-TR" sz="2300" dirty="0" smtClean="0">
              <a:latin typeface="Gill Sans MT" pitchFamily="34" charset="0"/>
            </a:endParaRPr>
          </a:p>
          <a:p>
            <a:r>
              <a:rPr lang="tr-TR" sz="2300" dirty="0" smtClean="0">
                <a:latin typeface="Gill Sans MT" pitchFamily="34" charset="0"/>
              </a:rPr>
              <a:t>c) </a:t>
            </a:r>
            <a:r>
              <a:rPr lang="tr-TR" sz="2300" dirty="0" smtClean="0">
                <a:solidFill>
                  <a:srgbClr val="FF0000"/>
                </a:solidFill>
                <a:latin typeface="Gill Sans MT" pitchFamily="34" charset="0"/>
              </a:rPr>
              <a:t>Değerlendirmeler her gün için 4 (dört) oturum şeklinde gerçekleştirilecektir. </a:t>
            </a:r>
          </a:p>
          <a:p>
            <a:r>
              <a:rPr lang="tr-TR" sz="2300" dirty="0" smtClean="0">
                <a:latin typeface="Gill Sans MT" pitchFamily="34" charset="0"/>
              </a:rPr>
              <a:t>ç) Değerlendirmeye yönelik hazırlanan “Örnek Uygulama Videosu” http://orgm.meb.gov.tr web adresi üzerinden izlenebilecektir. İlgili videonun her oturum öncesinde öğrencilere uygulama merkezi müdürlüklerince izletilmesi zorunludur. </a:t>
            </a:r>
          </a:p>
          <a:p>
            <a:r>
              <a:rPr lang="tr-TR" sz="2300" dirty="0" smtClean="0">
                <a:latin typeface="Gill Sans MT" pitchFamily="34" charset="0"/>
              </a:rPr>
              <a:t>d) Değerlendirmeye girecek adaylar için gerekli materyaller uygulama merkezlerinde hazır bulundurulacaktır.</a:t>
            </a:r>
          </a:p>
          <a:p>
            <a:endParaRPr lang="tr-TR" sz="2400" dirty="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835696" y="260648"/>
            <a:ext cx="7279632" cy="5232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fontAlgn="auto">
              <a:spcBef>
                <a:spcPts val="0"/>
              </a:spcBef>
              <a:spcAft>
                <a:spcPts val="0"/>
              </a:spcAft>
              <a:defRPr/>
            </a:pP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İTİRAZLAR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1747" name="Dikdörtgen 3"/>
          <p:cNvSpPr>
            <a:spLocks noChangeArrowheads="1"/>
          </p:cNvSpPr>
          <p:nvPr/>
        </p:nvSpPr>
        <p:spPr bwMode="auto">
          <a:xfrm>
            <a:off x="1907703" y="908720"/>
            <a:ext cx="7236297" cy="5586145"/>
          </a:xfrm>
          <a:prstGeom prst="rect">
            <a:avLst/>
          </a:prstGeom>
          <a:noFill/>
          <a:ln w="9525">
            <a:noFill/>
            <a:miter lim="800000"/>
            <a:headEnd/>
            <a:tailEnd/>
          </a:ln>
        </p:spPr>
        <p:txBody>
          <a:bodyPr wrap="square">
            <a:spAutoFit/>
          </a:bodyPr>
          <a:lstStyle/>
          <a:p>
            <a:pPr>
              <a:buFont typeface="Wingdings" pitchFamily="2" charset="2"/>
              <a:buChar char="Ø"/>
            </a:pPr>
            <a:r>
              <a:rPr lang="tr-TR" sz="2100" dirty="0" smtClean="0">
                <a:latin typeface="Gill Sans MT" pitchFamily="34" charset="0"/>
              </a:rPr>
              <a:t> </a:t>
            </a:r>
            <a:r>
              <a:rPr lang="tr-TR" sz="2100" dirty="0">
                <a:latin typeface="Gill Sans MT" pitchFamily="34" charset="0"/>
              </a:rPr>
              <a:t>İtirazlar, ön değerlendirme ve bireysel değerlendirme sonuçlarının https://meb.gov.tr adresinden yayımlanmasından itibaren </a:t>
            </a:r>
            <a:r>
              <a:rPr lang="tr-TR" sz="2100" dirty="0">
                <a:solidFill>
                  <a:srgbClr val="FF0000"/>
                </a:solidFill>
                <a:latin typeface="Gill Sans MT" pitchFamily="34" charset="0"/>
              </a:rPr>
              <a:t>5 (beş) iş günü </a:t>
            </a:r>
            <a:r>
              <a:rPr lang="tr-TR" sz="2100" dirty="0">
                <a:latin typeface="Gill Sans MT" pitchFamily="34" charset="0"/>
              </a:rPr>
              <a:t>içinde il tanılama sınav komisyonlarına yapılacaktır. </a:t>
            </a:r>
          </a:p>
          <a:p>
            <a:pPr>
              <a:buFont typeface="Wingdings" pitchFamily="2" charset="2"/>
              <a:buChar char="Ø"/>
            </a:pPr>
            <a:r>
              <a:rPr lang="tr-TR" sz="2100" dirty="0" smtClean="0">
                <a:latin typeface="Gill Sans MT" pitchFamily="34" charset="0"/>
              </a:rPr>
              <a:t> </a:t>
            </a:r>
            <a:r>
              <a:rPr lang="tr-TR" sz="2100" dirty="0">
                <a:latin typeface="Gill Sans MT" pitchFamily="34" charset="0"/>
              </a:rPr>
              <a:t>Ön değerlendirme ve bireysel değerlendirme sonuçlarına yapılacak itirazlar il tanılama sınav komisyonlarınca değerlendirilecektir. </a:t>
            </a:r>
          </a:p>
          <a:p>
            <a:pPr>
              <a:buFont typeface="Wingdings" pitchFamily="2" charset="2"/>
              <a:buChar char="Ø"/>
            </a:pPr>
            <a:r>
              <a:rPr lang="tr-TR" sz="2100" dirty="0" smtClean="0">
                <a:latin typeface="Gill Sans MT" pitchFamily="34" charset="0"/>
              </a:rPr>
              <a:t> </a:t>
            </a:r>
            <a:r>
              <a:rPr lang="tr-TR" sz="2100" dirty="0">
                <a:latin typeface="Gill Sans MT" pitchFamily="34" charset="0"/>
              </a:rPr>
              <a:t>Bireysel değerlendirme sonuçları için; il tanılama sınav komisyonlarınca itiraz başvurularına ait materyallerin birer sureti, uygulama merkezlerinden talep edilecektir. Uygulama merkezleri, söz konusu materyallerin kapalı zarf içerisinde gizlilik ve güvenliğini sağlayarak; asılları kendilerinde kalmak kaydı ile il tanılama sınav komisyonlarına gönderecektir. </a:t>
            </a:r>
          </a:p>
          <a:p>
            <a:pPr>
              <a:buFont typeface="Wingdings" pitchFamily="2" charset="2"/>
              <a:buChar char="Ø"/>
            </a:pPr>
            <a:r>
              <a:rPr lang="tr-TR" sz="2100" dirty="0" smtClean="0">
                <a:latin typeface="Gill Sans MT" pitchFamily="34" charset="0"/>
              </a:rPr>
              <a:t> </a:t>
            </a:r>
            <a:r>
              <a:rPr lang="tr-TR" sz="2100" dirty="0">
                <a:latin typeface="Gill Sans MT" pitchFamily="34" charset="0"/>
              </a:rPr>
              <a:t>Yapılan ön değerlendirme ve bireysel değerlendirme içeriklerine ilişkin herhangi bir belge yayımlanmayacak ve paylaşılmayacaktır. </a:t>
            </a:r>
          </a:p>
          <a:p>
            <a:pPr>
              <a:buFont typeface="Wingdings" pitchFamily="2" charset="2"/>
              <a:buChar char="Ø"/>
            </a:pPr>
            <a:r>
              <a:rPr lang="tr-TR" sz="2100" dirty="0" smtClean="0">
                <a:latin typeface="Gill Sans MT" pitchFamily="34" charset="0"/>
              </a:rPr>
              <a:t> </a:t>
            </a:r>
            <a:r>
              <a:rPr lang="tr-TR" sz="2100" dirty="0">
                <a:latin typeface="Gill Sans MT" pitchFamily="34" charset="0"/>
              </a:rPr>
              <a:t>Faks ve e-posta yolu ile yapılan itirazlar dikkate alınmayacaktır.</a:t>
            </a:r>
            <a:endParaRPr lang="tr-TR" sz="2100" dirty="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TEKİRDAĞ’DA BULUNAN BİLSEMLER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7891" name="Dikdörtgen 3"/>
          <p:cNvSpPr>
            <a:spLocks noChangeArrowheads="1"/>
          </p:cNvSpPr>
          <p:nvPr/>
        </p:nvSpPr>
        <p:spPr bwMode="auto">
          <a:xfrm>
            <a:off x="2267744" y="1170296"/>
            <a:ext cx="6519068" cy="3077766"/>
          </a:xfrm>
          <a:prstGeom prst="rect">
            <a:avLst/>
          </a:prstGeom>
          <a:noFill/>
          <a:ln w="9525">
            <a:noFill/>
            <a:miter lim="800000"/>
            <a:headEnd/>
            <a:tailEnd/>
          </a:ln>
        </p:spPr>
        <p:txBody>
          <a:bodyPr wrap="square">
            <a:spAutoFit/>
          </a:bodyPr>
          <a:lstStyle/>
          <a:p>
            <a:pPr>
              <a:lnSpc>
                <a:spcPct val="200000"/>
              </a:lnSpc>
            </a:pPr>
            <a:endParaRPr lang="tr-TR" sz="2200" b="1" dirty="0">
              <a:solidFill>
                <a:srgbClr val="FF0000"/>
              </a:solidFill>
              <a:latin typeface="Gill Sans MT" pitchFamily="34" charset="0"/>
            </a:endParaRPr>
          </a:p>
          <a:p>
            <a:pPr>
              <a:lnSpc>
                <a:spcPct val="200000"/>
              </a:lnSpc>
              <a:buFont typeface="Wingdings" pitchFamily="2" charset="2"/>
              <a:buChar char="Ø"/>
            </a:pPr>
            <a:r>
              <a:rPr lang="tr-TR" sz="2200" dirty="0" smtClean="0">
                <a:latin typeface="Gill Sans MT" pitchFamily="34" charset="0"/>
              </a:rPr>
              <a:t>TEKİRDAĞ BİLSEM</a:t>
            </a:r>
          </a:p>
          <a:p>
            <a:pPr>
              <a:lnSpc>
                <a:spcPct val="200000"/>
              </a:lnSpc>
              <a:buFont typeface="Wingdings" pitchFamily="2" charset="2"/>
              <a:buChar char="Ø"/>
            </a:pPr>
            <a:r>
              <a:rPr lang="tr-TR" sz="2200" dirty="0" smtClean="0">
                <a:latin typeface="Gill Sans MT" pitchFamily="34" charset="0"/>
              </a:rPr>
              <a:t>ÇERKEZKÖY BİLSEM </a:t>
            </a:r>
          </a:p>
          <a:p>
            <a:pPr>
              <a:lnSpc>
                <a:spcPct val="200000"/>
              </a:lnSpc>
              <a:buFont typeface="Wingdings" pitchFamily="2" charset="2"/>
              <a:buChar char="Ø"/>
            </a:pPr>
            <a:r>
              <a:rPr lang="tr-TR" sz="2200" dirty="0" smtClean="0">
                <a:latin typeface="Gill Sans MT" pitchFamily="34" charset="0"/>
              </a:rPr>
              <a:t>ÇORLU BİLSEM</a:t>
            </a:r>
            <a:endParaRPr lang="tr-TR" sz="2200" dirty="0">
              <a:latin typeface="Gill Sans MT" pitchFamily="34" charset="0"/>
            </a:endParaRPr>
          </a:p>
          <a:p>
            <a:endParaRPr lang="tr-TR" dirty="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rotWithShape="1">
          <a:blip r:embed="rId2">
            <a:extLst>
              <a:ext uri="{28A0092B-C50C-407E-A947-70E740481C1C}">
                <a14:useLocalDpi xmlns:a14="http://schemas.microsoft.com/office/drawing/2010/main" val="0"/>
              </a:ext>
            </a:extLst>
          </a:blip>
          <a:srcRect l="6036" t="53150" r="5402" b="4273"/>
          <a:stretch/>
        </p:blipFill>
        <p:spPr>
          <a:xfrm>
            <a:off x="1835696" y="116632"/>
            <a:ext cx="7254806" cy="67413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730961285"/>
      </p:ext>
    </p:extLst>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763688" y="260648"/>
            <a:ext cx="7351640" cy="5232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2291" name="Dikdörtgen 3"/>
          <p:cNvSpPr>
            <a:spLocks noChangeArrowheads="1"/>
          </p:cNvSpPr>
          <p:nvPr/>
        </p:nvSpPr>
        <p:spPr bwMode="auto">
          <a:xfrm>
            <a:off x="1835695" y="908720"/>
            <a:ext cx="7308305" cy="5632311"/>
          </a:xfrm>
          <a:prstGeom prst="rect">
            <a:avLst/>
          </a:prstGeom>
          <a:noFill/>
          <a:ln w="9525">
            <a:noFill/>
            <a:miter lim="800000"/>
            <a:headEnd/>
            <a:tailEnd/>
          </a:ln>
        </p:spPr>
        <p:txBody>
          <a:bodyPr wrap="square">
            <a:spAutoFit/>
          </a:bodyPr>
          <a:lstStyle/>
          <a:p>
            <a:r>
              <a:rPr lang="tr-TR" sz="2000" dirty="0" smtClean="0">
                <a:latin typeface="Gill Sans MT" pitchFamily="34" charset="0"/>
              </a:rPr>
              <a:t>Öğrenci </a:t>
            </a:r>
            <a:r>
              <a:rPr lang="tr-TR" sz="2000" dirty="0">
                <a:latin typeface="Gill Sans MT" pitchFamily="34" charset="0"/>
              </a:rPr>
              <a:t>tanılama işlemleri, 1, 2, 3 ve 4. sınıf seviyelerinde sınıf öğretmenleri tarafından yetenek alanı/alanlarında aday gösterilecek öğrenciler için kılavuz takvimi doğrultusunda gerçekleştirilecektir.</a:t>
            </a:r>
          </a:p>
          <a:p>
            <a:pPr>
              <a:buFont typeface="Wingdings" pitchFamily="2" charset="2"/>
              <a:buChar char="Ø"/>
            </a:pPr>
            <a:endParaRPr lang="tr-TR" sz="2000" b="1" dirty="0">
              <a:solidFill>
                <a:srgbClr val="FF0000"/>
              </a:solidFill>
              <a:latin typeface="Gill Sans MT" pitchFamily="34" charset="0"/>
            </a:endParaRPr>
          </a:p>
          <a:p>
            <a:r>
              <a:rPr lang="tr-TR" sz="2000" b="1" dirty="0">
                <a:solidFill>
                  <a:srgbClr val="FF0000"/>
                </a:solidFill>
                <a:latin typeface="Gill Sans MT" pitchFamily="34" charset="0"/>
              </a:rPr>
              <a:t>ADAY GÖSTERME SÜRECİ</a:t>
            </a:r>
          </a:p>
          <a:p>
            <a:endParaRPr lang="tr-TR" sz="2000" dirty="0">
              <a:latin typeface="Gill Sans MT" pitchFamily="34" charset="0"/>
            </a:endParaRPr>
          </a:p>
          <a:p>
            <a:pPr>
              <a:buFont typeface="Wingdings" pitchFamily="2" charset="2"/>
              <a:buChar char="Ø"/>
            </a:pPr>
            <a:r>
              <a:rPr lang="tr-TR" sz="2000" dirty="0">
                <a:latin typeface="Gill Sans MT" pitchFamily="34" charset="0"/>
              </a:rPr>
              <a:t> Aday gösterme süreci okul yönlendirme komisyonları tarafından yürütülecektir.</a:t>
            </a:r>
          </a:p>
          <a:p>
            <a:pPr>
              <a:buFont typeface="Wingdings" pitchFamily="2" charset="2"/>
              <a:buChar char="Ø"/>
            </a:pPr>
            <a:endParaRPr lang="tr-TR" sz="2000" dirty="0">
              <a:latin typeface="Gill Sans MT" pitchFamily="34" charset="0"/>
            </a:endParaRPr>
          </a:p>
          <a:p>
            <a:pPr>
              <a:buFont typeface="Wingdings" pitchFamily="2" charset="2"/>
              <a:buChar char="Ø"/>
            </a:pPr>
            <a:r>
              <a:rPr lang="tr-TR" sz="2000" dirty="0">
                <a:solidFill>
                  <a:srgbClr val="FF0000"/>
                </a:solidFill>
                <a:latin typeface="Gill Sans MT" pitchFamily="34" charset="0"/>
              </a:rPr>
              <a:t> Okul yönlendirme komisyonu; </a:t>
            </a:r>
            <a:r>
              <a:rPr lang="tr-TR" sz="2000" dirty="0">
                <a:latin typeface="Gill Sans MT" pitchFamily="34" charset="0"/>
              </a:rPr>
              <a:t>okul müdürü başkanlığında müdür yardımcısı, rehber öğretmen/psikolojik danışman olarak görev yapan öğretmenlerin tamamı ve her sınıf seviyesinden okul müdürünün belirleyeceği en az bir sınıf öğretmeninden oluşturulacaktır. Komisyonda yer alma şartlarını sağlayan üyelerden herhangi birinin bulunmadığı durumlarda mevcut üyeler ile komisyon oluşturulacaktır. </a:t>
            </a:r>
          </a:p>
          <a:p>
            <a:pPr>
              <a:buFont typeface="Wingdings" pitchFamily="2" charset="2"/>
              <a:buChar char="Ø"/>
            </a:pPr>
            <a:endParaRPr lang="tr-TR" sz="2000" dirty="0">
              <a:latin typeface="Gill Sans MT" pitchFamily="34" charset="0"/>
            </a:endParaRPr>
          </a:p>
          <a:p>
            <a:pPr>
              <a:buFont typeface="Wingdings" pitchFamily="2" charset="2"/>
              <a:buChar char="Ø"/>
            </a:pPr>
            <a:r>
              <a:rPr lang="tr-TR" sz="2000" dirty="0">
                <a:latin typeface="Gill Sans MT" pitchFamily="34" charset="0"/>
              </a:rPr>
              <a:t> Her okulda her sınıf düzeyinde her bir yetenek alanı için öğrenci sayısının </a:t>
            </a:r>
            <a:r>
              <a:rPr lang="tr-TR" sz="2000" dirty="0">
                <a:solidFill>
                  <a:srgbClr val="FF0000"/>
                </a:solidFill>
                <a:latin typeface="Gill Sans MT" pitchFamily="34" charset="0"/>
              </a:rPr>
              <a:t>en fazla %20’si </a:t>
            </a:r>
            <a:r>
              <a:rPr lang="tr-TR" sz="2000" dirty="0">
                <a:latin typeface="Gill Sans MT" pitchFamily="34" charset="0"/>
              </a:rPr>
              <a:t>aday gösterilebilecektir.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835696" y="260648"/>
            <a:ext cx="7279632" cy="5232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3315" name="Dikdörtgen 3"/>
          <p:cNvSpPr>
            <a:spLocks noChangeArrowheads="1"/>
          </p:cNvSpPr>
          <p:nvPr/>
        </p:nvSpPr>
        <p:spPr bwMode="auto">
          <a:xfrm>
            <a:off x="1835695" y="1143000"/>
            <a:ext cx="7308305" cy="5632311"/>
          </a:xfrm>
          <a:prstGeom prst="rect">
            <a:avLst/>
          </a:prstGeom>
          <a:noFill/>
          <a:ln w="9525">
            <a:noFill/>
            <a:miter lim="800000"/>
            <a:headEnd/>
            <a:tailEnd/>
          </a:ln>
        </p:spPr>
        <p:txBody>
          <a:bodyPr wrap="square">
            <a:spAutoFit/>
          </a:bodyPr>
          <a:lstStyle/>
          <a:p>
            <a:pPr>
              <a:buFont typeface="Wingdings" pitchFamily="2" charset="2"/>
              <a:buChar char="Ø"/>
            </a:pPr>
            <a:r>
              <a:rPr lang="tr-TR" sz="2000" dirty="0">
                <a:latin typeface="Gill Sans MT" pitchFamily="34" charset="0"/>
              </a:rPr>
              <a:t>Bir öğrenci </a:t>
            </a:r>
            <a:r>
              <a:rPr lang="tr-TR" sz="2000" dirty="0">
                <a:solidFill>
                  <a:srgbClr val="FF0000"/>
                </a:solidFill>
                <a:latin typeface="Gill Sans MT" pitchFamily="34" charset="0"/>
              </a:rPr>
              <a:t>en fazla iki yetenek alanından </a:t>
            </a:r>
            <a:r>
              <a:rPr lang="tr-TR" sz="2000" dirty="0">
                <a:latin typeface="Gill Sans MT" pitchFamily="34" charset="0"/>
              </a:rPr>
              <a:t>aday gösterilebilecektir. </a:t>
            </a:r>
          </a:p>
          <a:p>
            <a:pPr>
              <a:buFont typeface="Wingdings" pitchFamily="2" charset="2"/>
              <a:buChar char="Ø"/>
            </a:pPr>
            <a:endParaRPr lang="tr-TR" sz="2000" dirty="0">
              <a:latin typeface="Gill Sans MT" pitchFamily="34" charset="0"/>
            </a:endParaRPr>
          </a:p>
          <a:p>
            <a:pPr>
              <a:buFont typeface="Wingdings" pitchFamily="2" charset="2"/>
              <a:buChar char="Ø"/>
            </a:pPr>
            <a:r>
              <a:rPr lang="tr-TR" sz="2000" dirty="0">
                <a:latin typeface="Gill Sans MT" pitchFamily="34" charset="0"/>
              </a:rPr>
              <a:t> Sınıf öğretmenleri tarafından önerilen öğrenciler için; </a:t>
            </a:r>
            <a:r>
              <a:rPr lang="tr-TR" sz="2000" dirty="0">
                <a:solidFill>
                  <a:srgbClr val="FF0000"/>
                </a:solidFill>
                <a:latin typeface="Gill Sans MT" pitchFamily="34" charset="0"/>
              </a:rPr>
              <a:t>EK 1 Gözlem Formu</a:t>
            </a:r>
            <a:r>
              <a:rPr lang="tr-TR" sz="2000" dirty="0">
                <a:latin typeface="Gill Sans MT" pitchFamily="34" charset="0"/>
              </a:rPr>
              <a:t>’nun çıktısı doldurularak okul yönlendirme komisyonuna teslim edilecektir. </a:t>
            </a:r>
          </a:p>
          <a:p>
            <a:pPr>
              <a:buFont typeface="Wingdings" pitchFamily="2" charset="2"/>
              <a:buChar char="Ø"/>
            </a:pPr>
            <a:endParaRPr lang="tr-TR" sz="2000" dirty="0">
              <a:latin typeface="Gill Sans MT" pitchFamily="34" charset="0"/>
            </a:endParaRPr>
          </a:p>
          <a:p>
            <a:pPr>
              <a:buFont typeface="Wingdings" pitchFamily="2" charset="2"/>
              <a:buChar char="Ø"/>
            </a:pPr>
            <a:r>
              <a:rPr lang="tr-TR" sz="2000" dirty="0">
                <a:latin typeface="Gill Sans MT" pitchFamily="34" charset="0"/>
              </a:rPr>
              <a:t> Komisyon tarafından okulun aday göstereceği öğrencilerin ilgili öğretmenlere tebliğ edilmesi sonrasında gözlem formları sınıf öğretmenleri tarafından MEBBİS/e-Okul Yönetim Bilgi Sistemleri Modülüne işlenecektir.</a:t>
            </a:r>
          </a:p>
          <a:p>
            <a:pPr>
              <a:buFont typeface="Wingdings" pitchFamily="2" charset="2"/>
              <a:buChar char="Ø"/>
            </a:pPr>
            <a:endParaRPr lang="tr-TR" sz="2000" dirty="0">
              <a:latin typeface="Gill Sans MT" pitchFamily="34" charset="0"/>
            </a:endParaRPr>
          </a:p>
          <a:p>
            <a:r>
              <a:rPr lang="tr-TR" sz="2000" b="1" dirty="0">
                <a:latin typeface="Gill Sans MT" pitchFamily="34" charset="0"/>
              </a:rPr>
              <a:t>Okul yönlendirme komisyonunun görevleri: </a:t>
            </a:r>
          </a:p>
          <a:p>
            <a:endParaRPr lang="tr-TR" sz="2000" dirty="0">
              <a:latin typeface="Gill Sans MT" pitchFamily="34" charset="0"/>
            </a:endParaRPr>
          </a:p>
          <a:p>
            <a:r>
              <a:rPr lang="tr-TR" sz="2000" dirty="0">
                <a:latin typeface="Gill Sans MT" pitchFamily="34" charset="0"/>
              </a:rPr>
              <a:t>a) Sınıf öğretmeni tarafından önerilen öğrenci/öğrencilerin gözlem formlarını değerlendirerek aday gösterilecek öğrencileri belirlemek, </a:t>
            </a:r>
          </a:p>
          <a:p>
            <a:endParaRPr lang="tr-TR" sz="2000" dirty="0">
              <a:latin typeface="Gill Sans MT" pitchFamily="34" charset="0"/>
            </a:endParaRPr>
          </a:p>
          <a:p>
            <a:r>
              <a:rPr lang="tr-TR" sz="2000" dirty="0">
                <a:latin typeface="Gill Sans MT" pitchFamily="34" charset="0"/>
              </a:rPr>
              <a:t>b) Aday gösterilecek öğrencilerin sınıf bazlı listelerini ilgili sınıf öğretmenlerine tebliğ etmek,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763688" y="260648"/>
            <a:ext cx="7351640" cy="5232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4339" name="Dikdörtgen 3"/>
          <p:cNvSpPr>
            <a:spLocks noChangeArrowheads="1"/>
          </p:cNvSpPr>
          <p:nvPr/>
        </p:nvSpPr>
        <p:spPr bwMode="auto">
          <a:xfrm>
            <a:off x="1979711" y="1143000"/>
            <a:ext cx="7164289" cy="5632311"/>
          </a:xfrm>
          <a:prstGeom prst="rect">
            <a:avLst/>
          </a:prstGeom>
          <a:noFill/>
          <a:ln w="9525">
            <a:noFill/>
            <a:miter lim="800000"/>
            <a:headEnd/>
            <a:tailEnd/>
          </a:ln>
        </p:spPr>
        <p:txBody>
          <a:bodyPr wrap="square">
            <a:spAutoFit/>
          </a:bodyPr>
          <a:lstStyle/>
          <a:p>
            <a:r>
              <a:rPr lang="tr-TR" sz="2000" b="1" dirty="0">
                <a:latin typeface="Gill Sans MT" pitchFamily="34" charset="0"/>
              </a:rPr>
              <a:t>Okul yönlendirme komisyonunun görevleri: </a:t>
            </a:r>
          </a:p>
          <a:p>
            <a:endParaRPr lang="tr-TR" sz="2000" dirty="0">
              <a:latin typeface="Gill Sans MT" pitchFamily="34" charset="0"/>
            </a:endParaRPr>
          </a:p>
          <a:p>
            <a:r>
              <a:rPr lang="tr-TR" sz="2000" dirty="0">
                <a:latin typeface="Gill Sans MT" pitchFamily="34" charset="0"/>
              </a:rPr>
              <a:t>c) Aday gösterilen öğrenci bilgilerini kontrol etmek ve varsa gerekli düzeltme işlemlerini gerçekleştirmek, </a:t>
            </a:r>
          </a:p>
          <a:p>
            <a:endParaRPr lang="tr-TR" sz="2000" dirty="0">
              <a:latin typeface="Gill Sans MT" pitchFamily="34" charset="0"/>
            </a:endParaRPr>
          </a:p>
          <a:p>
            <a:r>
              <a:rPr lang="tr-TR" sz="2000" dirty="0">
                <a:latin typeface="Gill Sans MT" pitchFamily="34" charset="0"/>
              </a:rPr>
              <a:t>ç) </a:t>
            </a:r>
            <a:r>
              <a:rPr lang="tr-TR" sz="2000" dirty="0">
                <a:solidFill>
                  <a:srgbClr val="FF0000"/>
                </a:solidFill>
                <a:latin typeface="Gill Sans MT" pitchFamily="34" charset="0"/>
              </a:rPr>
              <a:t>Resim ve müzik yetenek alanları </a:t>
            </a:r>
            <a:r>
              <a:rPr lang="tr-TR" sz="2000" dirty="0">
                <a:latin typeface="Gill Sans MT" pitchFamily="34" charset="0"/>
              </a:rPr>
              <a:t>ön değerlendirme uygulamalarında </a:t>
            </a:r>
            <a:r>
              <a:rPr lang="tr-TR" sz="2000" dirty="0">
                <a:solidFill>
                  <a:srgbClr val="FF0000"/>
                </a:solidFill>
                <a:latin typeface="Gill Sans MT" pitchFamily="34" charset="0"/>
              </a:rPr>
              <a:t>gerekli ortamı </a:t>
            </a:r>
            <a:r>
              <a:rPr lang="tr-TR" sz="2000" dirty="0">
                <a:latin typeface="Gill Sans MT" pitchFamily="34" charset="0"/>
              </a:rPr>
              <a:t>sağlamaktır. </a:t>
            </a:r>
          </a:p>
          <a:p>
            <a:endParaRPr lang="tr-TR" sz="2000" dirty="0">
              <a:latin typeface="Gill Sans MT" pitchFamily="34" charset="0"/>
            </a:endParaRPr>
          </a:p>
          <a:p>
            <a:pPr>
              <a:buFont typeface="Wingdings" pitchFamily="2" charset="2"/>
              <a:buChar char="Ø"/>
            </a:pPr>
            <a:r>
              <a:rPr lang="tr-TR" sz="2000" dirty="0">
                <a:latin typeface="Gill Sans MT" pitchFamily="34" charset="0"/>
              </a:rPr>
              <a:t> Aday gösterilen öğrenci bilgilerinde bir değişiklik olması durumunda gerekli düzeltme işlemleri gözlem formlarının doldurulma süresi içerisinde okul yönlendirme komisyonlarınca yapılacaktır. </a:t>
            </a:r>
          </a:p>
          <a:p>
            <a:pPr>
              <a:buFont typeface="Wingdings" pitchFamily="2" charset="2"/>
              <a:buChar char="Ø"/>
            </a:pPr>
            <a:endParaRPr lang="tr-TR" sz="2000" dirty="0">
              <a:latin typeface="Gill Sans MT" pitchFamily="34" charset="0"/>
            </a:endParaRPr>
          </a:p>
          <a:p>
            <a:pPr>
              <a:buFont typeface="Wingdings" pitchFamily="2" charset="2"/>
              <a:buChar char="Ø"/>
            </a:pPr>
            <a:r>
              <a:rPr lang="tr-TR" sz="2000" dirty="0">
                <a:latin typeface="Gill Sans MT" pitchFamily="34" charset="0"/>
              </a:rPr>
              <a:t> Özel eğitim ihtiyacı olan öğrencilerden, “total görme engelli” olup durumlarını Sağlık Bakanlığı’nın rapor vermeye yetkili hastanelerinden alınan sağlık kurulu raporları ile belgeleyenler dışında aday gösterilmiş öğrencilerin tamamı ön değerlendirme sürecine katılacaklardır.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İçerik Yer Tutucusu"/>
          <p:cNvSpPr>
            <a:spLocks noGrp="1"/>
          </p:cNvSpPr>
          <p:nvPr>
            <p:ph sz="quarter" idx="1"/>
          </p:nvPr>
        </p:nvSpPr>
        <p:spPr>
          <a:xfrm>
            <a:off x="1979712" y="1052736"/>
            <a:ext cx="6948264" cy="3757736"/>
          </a:xfrm>
        </p:spPr>
        <p:txBody>
          <a:bodyPr>
            <a:noAutofit/>
          </a:bodyPr>
          <a:lstStyle/>
          <a:p>
            <a:pPr marL="0" indent="0" algn="just">
              <a:lnSpc>
                <a:spcPct val="170000"/>
              </a:lnSpc>
              <a:buNone/>
              <a:defRPr/>
            </a:pPr>
            <a:r>
              <a:rPr lang="tr-TR" sz="2000" dirty="0" smtClean="0">
                <a:latin typeface="Gill Sans MT" panose="020B0502020104020203" pitchFamily="34" charset="0"/>
                <a:ea typeface="Tahoma" panose="020B0604030504040204" pitchFamily="34" charset="0"/>
                <a:cs typeface="Tahoma" panose="020B0604030504040204" pitchFamily="34" charset="0"/>
              </a:rPr>
              <a:t> </a:t>
            </a:r>
            <a:r>
              <a:rPr lang="tr-TR" altLang="tr-TR" sz="2000" b="1" u="sng" dirty="0" smtClean="0">
                <a:solidFill>
                  <a:srgbClr val="FF0000"/>
                </a:solidFill>
                <a:latin typeface="Gill Sans MT" panose="020B0502020104020203" pitchFamily="34" charset="0"/>
                <a:ea typeface="Tahoma" panose="020B0604030504040204" pitchFamily="34" charset="0"/>
                <a:cs typeface="Tahoma" panose="020B0604030504040204" pitchFamily="34" charset="0"/>
              </a:rPr>
              <a:t>ÖZEL </a:t>
            </a:r>
            <a:r>
              <a:rPr lang="tr-TR" altLang="tr-TR" sz="2000" b="1" u="sng" dirty="0">
                <a:solidFill>
                  <a:srgbClr val="FF0000"/>
                </a:solidFill>
                <a:latin typeface="Gill Sans MT" panose="020B0502020104020203" pitchFamily="34" charset="0"/>
                <a:ea typeface="Tahoma" panose="020B0604030504040204" pitchFamily="34" charset="0"/>
                <a:cs typeface="Tahoma" panose="020B0604030504040204" pitchFamily="34" charset="0"/>
              </a:rPr>
              <a:t>YETENEKLİ BİREY</a:t>
            </a:r>
            <a:r>
              <a:rPr lang="tr-TR" sz="2000" u="sng" dirty="0" smtClean="0">
                <a:solidFill>
                  <a:srgbClr val="FF0000"/>
                </a:solidFill>
                <a:latin typeface="Gill Sans MT" panose="020B0502020104020203" pitchFamily="34" charset="0"/>
                <a:ea typeface="Tahoma" panose="020B0604030504040204" pitchFamily="34" charset="0"/>
                <a:cs typeface="Tahoma" panose="020B0604030504040204" pitchFamily="34" charset="0"/>
              </a:rPr>
              <a:t>   </a:t>
            </a:r>
          </a:p>
          <a:p>
            <a:pPr marL="0" indent="0" algn="just">
              <a:lnSpc>
                <a:spcPct val="170000"/>
              </a:lnSpc>
              <a:buNone/>
              <a:defRPr/>
            </a:pPr>
            <a:r>
              <a:rPr lang="tr-TR" sz="2000" dirty="0" smtClean="0">
                <a:latin typeface="Gill Sans MT" panose="020B0502020104020203" pitchFamily="34" charset="0"/>
                <a:ea typeface="Tahoma" panose="020B0604030504040204" pitchFamily="34" charset="0"/>
                <a:cs typeface="Tahoma" panose="020B0604030504040204" pitchFamily="34" charset="0"/>
              </a:rPr>
              <a:t>  </a:t>
            </a:r>
            <a:r>
              <a:rPr lang="tr-TR" sz="2000" dirty="0">
                <a:latin typeface="Gill Sans MT" panose="020B0502020104020203" pitchFamily="34" charset="0"/>
                <a:ea typeface="Tahoma" panose="020B0604030504040204" pitchFamily="34" charset="0"/>
                <a:cs typeface="Tahoma" panose="020B0604030504040204" pitchFamily="34" charset="0"/>
              </a:rPr>
              <a:t>Zekâ, yaratıcılık, sanat, spor, liderlik kapasitesi veya özel akademik alanlarda akranlarına göre yüksek düzeyde performans </a:t>
            </a:r>
            <a:r>
              <a:rPr lang="tr-TR" sz="2000" dirty="0" smtClean="0">
                <a:latin typeface="Gill Sans MT" panose="020B0502020104020203" pitchFamily="34" charset="0"/>
                <a:ea typeface="Tahoma" panose="020B0604030504040204" pitchFamily="34" charset="0"/>
                <a:cs typeface="Tahoma" panose="020B0604030504040204" pitchFamily="34" charset="0"/>
              </a:rPr>
              <a:t>gösteren bireydir.</a:t>
            </a:r>
            <a:endParaRPr lang="tr-TR" sz="2000" dirty="0">
              <a:latin typeface="Gill Sans MT" panose="020B0502020104020203" pitchFamily="34" charset="0"/>
              <a:ea typeface="Tahoma" panose="020B0604030504040204" pitchFamily="34" charset="0"/>
              <a:cs typeface="Tahoma" panose="020B0604030504040204" pitchFamily="34" charset="0"/>
            </a:endParaRPr>
          </a:p>
          <a:p>
            <a:pPr marL="0" indent="0" algn="just">
              <a:lnSpc>
                <a:spcPct val="170000"/>
              </a:lnSpc>
              <a:buNone/>
              <a:defRPr/>
            </a:pPr>
            <a:endParaRPr lang="tr-TR" sz="2000" dirty="0">
              <a:latin typeface="Gill Sans MT" panose="020B0502020104020203" pitchFamily="34" charset="0"/>
              <a:ea typeface="Tahoma" panose="020B0604030504040204" pitchFamily="34" charset="0"/>
              <a:cs typeface="Tahoma" panose="020B0604030504040204" pitchFamily="34" charset="0"/>
            </a:endParaRPr>
          </a:p>
          <a:p>
            <a:pPr marL="0" indent="0" algn="just">
              <a:lnSpc>
                <a:spcPct val="170000"/>
              </a:lnSpc>
              <a:buNone/>
              <a:defRPr/>
            </a:pPr>
            <a:r>
              <a:rPr lang="tr-TR" sz="2000" b="1" u="sng" dirty="0">
                <a:solidFill>
                  <a:srgbClr val="FF0000"/>
                </a:solidFill>
                <a:latin typeface="Gill Sans MT" panose="020B0502020104020203" pitchFamily="34" charset="0"/>
                <a:ea typeface="Tahoma" panose="020B0604030504040204" pitchFamily="34" charset="0"/>
                <a:cs typeface="Tahoma" panose="020B0604030504040204" pitchFamily="34" charset="0"/>
              </a:rPr>
              <a:t>ÖZEL EĞİTİME İHTİYACI OLAN BİREY</a:t>
            </a:r>
          </a:p>
          <a:p>
            <a:pPr marL="0" indent="0" algn="just">
              <a:lnSpc>
                <a:spcPct val="170000"/>
              </a:lnSpc>
              <a:buNone/>
              <a:defRPr/>
            </a:pPr>
            <a:r>
              <a:rPr lang="tr-TR" altLang="tr-TR" sz="2000" dirty="0" smtClean="0">
                <a:latin typeface="Gill Sans MT" panose="020B0502020104020203" pitchFamily="34" charset="0"/>
                <a:ea typeface="Tahoma" panose="020B0604030504040204" pitchFamily="34" charset="0"/>
                <a:cs typeface="Tahoma" panose="020B0604030504040204" pitchFamily="34" charset="0"/>
              </a:rPr>
              <a:t>Çeşitli </a:t>
            </a:r>
            <a:r>
              <a:rPr lang="tr-TR" altLang="tr-TR" sz="2000" dirty="0">
                <a:latin typeface="Gill Sans MT" panose="020B0502020104020203" pitchFamily="34" charset="0"/>
                <a:ea typeface="Tahoma" panose="020B0604030504040204" pitchFamily="34" charset="0"/>
                <a:cs typeface="Tahoma" panose="020B0604030504040204" pitchFamily="34" charset="0"/>
              </a:rPr>
              <a:t>nedenlerle bireysel ve gelişim özellikleri ile eğitim yeterlilikleri açısından akranlarından beklenilen düzeyden anlamlı farklılık gösteren </a:t>
            </a:r>
            <a:r>
              <a:rPr lang="tr-TR" altLang="tr-TR" sz="2000" dirty="0" smtClean="0">
                <a:latin typeface="Gill Sans MT" panose="020B0502020104020203" pitchFamily="34" charset="0"/>
                <a:ea typeface="Tahoma" panose="020B0604030504040204" pitchFamily="34" charset="0"/>
                <a:cs typeface="Tahoma" panose="020B0604030504040204" pitchFamily="34" charset="0"/>
              </a:rPr>
              <a:t>bireydir</a:t>
            </a:r>
            <a:r>
              <a:rPr lang="tr-TR" altLang="tr-TR" sz="2000" dirty="0">
                <a:latin typeface="Gill Sans MT" panose="020B0502020104020203" pitchFamily="34" charset="0"/>
                <a:ea typeface="Tahoma" panose="020B0604030504040204" pitchFamily="34" charset="0"/>
                <a:cs typeface="Tahoma" panose="020B0604030504040204" pitchFamily="34" charset="0"/>
              </a:rPr>
              <a:t>.</a:t>
            </a:r>
          </a:p>
        </p:txBody>
      </p:sp>
      <p:sp>
        <p:nvSpPr>
          <p:cNvPr id="9" name="Metin kutusu 2"/>
          <p:cNvSpPr txBox="1"/>
          <p:nvPr/>
        </p:nvSpPr>
        <p:spPr>
          <a:xfrm>
            <a:off x="1792360" y="260648"/>
            <a:ext cx="7351640" cy="5232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fontAlgn="auto">
              <a:spcBef>
                <a:spcPts val="0"/>
              </a:spcBef>
              <a:spcAft>
                <a:spcPts val="0"/>
              </a:spcAft>
              <a:defRPr/>
            </a:pP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ÖZEL YETENEK/ÖZEL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60235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Metin kutusu 4"/>
          <p:cNvSpPr txBox="1">
            <a:spLocks noChangeArrowheads="1"/>
          </p:cNvSpPr>
          <p:nvPr/>
        </p:nvSpPr>
        <p:spPr bwMode="auto">
          <a:xfrm>
            <a:off x="1763688" y="1052736"/>
            <a:ext cx="3308872" cy="54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İlgilidir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Sorulara cevap verir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Yanıtları bilir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Dikkatini yoğunlaştırır.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Anlamı kavrar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Uyanıktır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Verilen işi tamamlar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İyi fikirleri vardır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Okuldan hoşlanır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Güçlü belleği vardır.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Öğrendiği kadarıyla mutlu olur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Düşünceleri anlar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Kolaylıkla öğrenir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Belli bir sırayla öğrenmekten hoşlanır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Yaşıtlarıyla olmaktan hoşlanır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Bilgiyi özümser.</a:t>
            </a:r>
          </a:p>
          <a:p>
            <a:pPr eaLnBrk="1" hangingPunct="1">
              <a:lnSpc>
                <a:spcPct val="150000"/>
              </a:lnSpc>
              <a:spcBef>
                <a:spcPct val="0"/>
              </a:spcBef>
              <a:buFontTx/>
              <a:buNone/>
            </a:pPr>
            <a:endParaRPr lang="tr-TR" altLang="tr-TR" sz="1300" dirty="0">
              <a:latin typeface="Comic Sans MS" pitchFamily="66" charset="0"/>
            </a:endParaRPr>
          </a:p>
        </p:txBody>
      </p:sp>
      <p:sp>
        <p:nvSpPr>
          <p:cNvPr id="24" name="Metin kutusu 23"/>
          <p:cNvSpPr txBox="1">
            <a:spLocks noChangeArrowheads="1"/>
          </p:cNvSpPr>
          <p:nvPr/>
        </p:nvSpPr>
        <p:spPr bwMode="auto">
          <a:xfrm>
            <a:off x="5135239" y="980728"/>
            <a:ext cx="4008761" cy="4939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Oldukça </a:t>
            </a:r>
            <a:r>
              <a:rPr lang="tr-TR" altLang="tr-TR" sz="1400" dirty="0" smtClean="0">
                <a:latin typeface="Verdana" panose="020B0604030504040204" pitchFamily="34" charset="0"/>
                <a:ea typeface="Verdana" panose="020B0604030504040204" pitchFamily="34" charset="0"/>
                <a:cs typeface="Verdana" panose="020B0604030504040204" pitchFamily="34" charset="0"/>
              </a:rPr>
              <a:t>meraklıdır</a:t>
            </a:r>
            <a:endParaRPr lang="tr-TR" altLang="tr-TR" sz="1400" dirty="0">
              <a:latin typeface="Verdana" panose="020B0604030504040204" pitchFamily="34" charset="0"/>
              <a:ea typeface="Verdana" panose="020B0604030504040204" pitchFamily="34" charset="0"/>
              <a:cs typeface="Verdana" panose="020B0604030504040204" pitchFamily="34" charset="0"/>
            </a:endParaRP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Sorunun ayrıntılarını tartışır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Sorular sorar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Hem zihinsel hem fiziksel olarak katılır.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Varsayımlar ortaya atar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Keskin gözlem yapar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Projeler oluşturur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Alışılmamış tuhaf fikirleri vardır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Öğrenmeden hoşlanır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İsabetli tahminlerde bulunur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Çok fazla özeleştiri yapar.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Verilenleri zaten bilmektedir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Büyük yaştakileri ve yetişkinleri arkadaş olarak seçer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 Bilgiyi değiştirip uygular</a:t>
            </a:r>
          </a:p>
        </p:txBody>
      </p:sp>
      <p:cxnSp>
        <p:nvCxnSpPr>
          <p:cNvPr id="25" name="Düz Bağlayıcı 24"/>
          <p:cNvCxnSpPr/>
          <p:nvPr/>
        </p:nvCxnSpPr>
        <p:spPr>
          <a:xfrm>
            <a:off x="5076056" y="908720"/>
            <a:ext cx="0" cy="5423819"/>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Metin kutusu 1"/>
          <p:cNvSpPr txBox="1">
            <a:spLocks noChangeArrowheads="1"/>
          </p:cNvSpPr>
          <p:nvPr/>
        </p:nvSpPr>
        <p:spPr bwMode="auto">
          <a:xfrm>
            <a:off x="5503863" y="635000"/>
            <a:ext cx="479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 </a:t>
            </a:r>
          </a:p>
        </p:txBody>
      </p:sp>
      <p:sp>
        <p:nvSpPr>
          <p:cNvPr id="36" name="Metin kutusu 2"/>
          <p:cNvSpPr txBox="1"/>
          <p:nvPr/>
        </p:nvSpPr>
        <p:spPr>
          <a:xfrm>
            <a:off x="1792360" y="260648"/>
            <a:ext cx="7351640" cy="5232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fontAlgn="auto">
              <a:spcBef>
                <a:spcPts val="0"/>
              </a:spcBef>
              <a:spcAft>
                <a:spcPts val="0"/>
              </a:spcAft>
              <a:defRPr/>
            </a:pP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PARLAK ÖĞRENCİ           ÖZEL YETENEKLİ ÖĞRENCİ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830539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circle(in)">
                                      <p:cBhvr>
                                        <p:cTn id="7"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5696" y="908720"/>
            <a:ext cx="6912768" cy="5661247"/>
          </a:xfrm>
        </p:spPr>
        <p:txBody>
          <a:bodyPr>
            <a:normAutofit fontScale="62500" lnSpcReduction="20000"/>
          </a:bodyPr>
          <a:lstStyle/>
          <a:p>
            <a:pPr marL="109728" indent="0" algn="just">
              <a:buNone/>
            </a:pPr>
            <a:r>
              <a:rPr lang="tr-TR" dirty="0" smtClean="0"/>
              <a:t>1- </a:t>
            </a:r>
            <a:r>
              <a:rPr lang="tr-TR" b="1" dirty="0"/>
              <a:t>Ritim ve melodiye </a:t>
            </a:r>
            <a:r>
              <a:rPr lang="tr-TR" dirty="0"/>
              <a:t>diğer çocuklardan fazla tepkide bulunur</a:t>
            </a:r>
            <a:r>
              <a:rPr lang="tr-TR" dirty="0" smtClean="0"/>
              <a:t>.</a:t>
            </a:r>
          </a:p>
          <a:p>
            <a:pPr marL="109728" indent="0" algn="just">
              <a:buNone/>
            </a:pPr>
            <a:endParaRPr lang="tr-TR" dirty="0"/>
          </a:p>
          <a:p>
            <a:pPr marL="109728" indent="0" algn="just">
              <a:buNone/>
            </a:pPr>
            <a:r>
              <a:rPr lang="tr-TR" dirty="0"/>
              <a:t>2- Müzikle çok </a:t>
            </a:r>
            <a:r>
              <a:rPr lang="tr-TR" b="1" dirty="0"/>
              <a:t>ilgilidir</a:t>
            </a:r>
            <a:r>
              <a:rPr lang="tr-TR" dirty="0"/>
              <a:t>. Plak, kaset dinler. Nerede müzik etkinliği varsa ona katılmak ister</a:t>
            </a:r>
            <a:r>
              <a:rPr lang="tr-TR" dirty="0" smtClean="0"/>
              <a:t>.</a:t>
            </a:r>
          </a:p>
          <a:p>
            <a:pPr marL="109728" indent="0" algn="just">
              <a:buNone/>
            </a:pPr>
            <a:endParaRPr lang="tr-TR" dirty="0"/>
          </a:p>
          <a:p>
            <a:pPr marL="109728" indent="0" algn="just">
              <a:buNone/>
            </a:pPr>
            <a:r>
              <a:rPr lang="tr-TR" dirty="0"/>
              <a:t>3- </a:t>
            </a:r>
            <a:r>
              <a:rPr lang="tr-TR" b="1" dirty="0"/>
              <a:t>Müzik</a:t>
            </a:r>
            <a:r>
              <a:rPr lang="tr-TR" dirty="0"/>
              <a:t> parçaları </a:t>
            </a:r>
            <a:r>
              <a:rPr lang="tr-TR" b="1" dirty="0"/>
              <a:t>yapmaya</a:t>
            </a:r>
            <a:r>
              <a:rPr lang="tr-TR" dirty="0"/>
              <a:t> büyük istek ve çaba gösterir</a:t>
            </a:r>
            <a:r>
              <a:rPr lang="tr-TR" dirty="0" smtClean="0"/>
              <a:t>.</a:t>
            </a:r>
          </a:p>
          <a:p>
            <a:pPr marL="109728" indent="0" algn="just">
              <a:buNone/>
            </a:pPr>
            <a:endParaRPr lang="tr-TR" dirty="0"/>
          </a:p>
          <a:p>
            <a:pPr marL="109728" indent="0" algn="just">
              <a:buNone/>
            </a:pPr>
            <a:r>
              <a:rPr lang="tr-TR" dirty="0"/>
              <a:t>4- Başkaları ile şarkı söylerken onlara uymaktan hoşlanır</a:t>
            </a:r>
            <a:r>
              <a:rPr lang="tr-TR" dirty="0" smtClean="0"/>
              <a:t>.</a:t>
            </a:r>
          </a:p>
          <a:p>
            <a:pPr marL="109728" indent="0" algn="just">
              <a:buNone/>
            </a:pPr>
            <a:endParaRPr lang="tr-TR" dirty="0"/>
          </a:p>
          <a:p>
            <a:pPr marL="109728" indent="0" algn="just">
              <a:buNone/>
            </a:pPr>
            <a:r>
              <a:rPr lang="tr-TR" dirty="0"/>
              <a:t>5</a:t>
            </a:r>
            <a:r>
              <a:rPr lang="tr-TR" dirty="0" smtClean="0"/>
              <a:t>- </a:t>
            </a:r>
            <a:r>
              <a:rPr lang="tr-TR" dirty="0"/>
              <a:t>Yaşıtlarına, </a:t>
            </a:r>
            <a:r>
              <a:rPr lang="tr-TR" b="1" dirty="0"/>
              <a:t>duygu ve düşüncelerini anlatmak için sık sık müziği araç olarak kullanır</a:t>
            </a:r>
            <a:r>
              <a:rPr lang="tr-TR" b="1" dirty="0" smtClean="0"/>
              <a:t>.</a:t>
            </a:r>
          </a:p>
          <a:p>
            <a:pPr marL="109728" indent="0" algn="just">
              <a:buNone/>
            </a:pPr>
            <a:endParaRPr lang="tr-TR" dirty="0"/>
          </a:p>
          <a:p>
            <a:pPr marL="109728" indent="0" algn="just">
              <a:buNone/>
            </a:pPr>
            <a:r>
              <a:rPr lang="tr-TR" dirty="0"/>
              <a:t>6- Çeşitli müzik aletleri ile ilgilenir, onları çalmayı dener</a:t>
            </a:r>
            <a:r>
              <a:rPr lang="tr-TR" dirty="0" smtClean="0"/>
              <a:t>.</a:t>
            </a:r>
          </a:p>
          <a:p>
            <a:pPr marL="109728" indent="0" algn="just">
              <a:buNone/>
            </a:pPr>
            <a:endParaRPr lang="tr-TR" dirty="0"/>
          </a:p>
          <a:p>
            <a:pPr marL="109728" indent="0" algn="just">
              <a:buNone/>
            </a:pPr>
            <a:r>
              <a:rPr lang="tr-TR" dirty="0"/>
              <a:t>7- Müzisyenler, şarkıcılar ve müzik parçaları ile ilgili </a:t>
            </a:r>
            <a:r>
              <a:rPr lang="tr-TR" b="1" dirty="0"/>
              <a:t>koleksiyonlar</a:t>
            </a:r>
            <a:r>
              <a:rPr lang="tr-TR" dirty="0"/>
              <a:t> yapar</a:t>
            </a:r>
            <a:r>
              <a:rPr lang="tr-TR" dirty="0" smtClean="0"/>
              <a:t>.</a:t>
            </a:r>
          </a:p>
          <a:p>
            <a:pPr marL="109728" indent="0" algn="just">
              <a:buNone/>
            </a:pPr>
            <a:endParaRPr lang="tr-TR" dirty="0"/>
          </a:p>
          <a:p>
            <a:pPr marL="109728" indent="0" algn="just">
              <a:buNone/>
            </a:pPr>
            <a:r>
              <a:rPr lang="tr-TR" dirty="0"/>
              <a:t>8- Dinlediği müzik parçasını kısa zamanda öğrenir, anlamlı ve uygun şekilde söyleyebilir</a:t>
            </a:r>
            <a:r>
              <a:rPr lang="tr-TR" dirty="0" smtClean="0"/>
              <a:t>.</a:t>
            </a:r>
          </a:p>
          <a:p>
            <a:pPr marL="109728" indent="0" algn="just">
              <a:buNone/>
            </a:pPr>
            <a:endParaRPr lang="tr-TR" dirty="0"/>
          </a:p>
        </p:txBody>
      </p:sp>
      <p:sp>
        <p:nvSpPr>
          <p:cNvPr id="7" name="Metin kutusu 2"/>
          <p:cNvSpPr txBox="1"/>
          <p:nvPr/>
        </p:nvSpPr>
        <p:spPr>
          <a:xfrm>
            <a:off x="1792360" y="260648"/>
            <a:ext cx="7351640" cy="5232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fontAlgn="auto">
              <a:spcBef>
                <a:spcPts val="0"/>
              </a:spcBef>
              <a:spcAft>
                <a:spcPts val="0"/>
              </a:spcAft>
              <a:defRPr/>
            </a:pP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MÜZİK ALANINDA YETENEKLİ ÖĞRENCİ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74742684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1912</Words>
  <Application>Microsoft Office PowerPoint</Application>
  <PresentationFormat>Ekran Gösterisi (4:3)</PresentationFormat>
  <Paragraphs>179</Paragraphs>
  <Slides>25</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25</vt:i4>
      </vt:variant>
    </vt:vector>
  </HeadingPairs>
  <TitlesOfParts>
    <vt:vector size="34" baseType="lpstr">
      <vt:lpstr>Arial</vt:lpstr>
      <vt:lpstr>Calibri</vt:lpstr>
      <vt:lpstr>Comic Sans MS</vt:lpstr>
      <vt:lpstr>Gill Sans MT</vt:lpstr>
      <vt:lpstr>Tahoma</vt:lpstr>
      <vt:lpstr>Times New Roman</vt:lpstr>
      <vt:lpstr>Verdana</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Win7</dc:creator>
  <cp:lastModifiedBy>I.BurcinBALKIS</cp:lastModifiedBy>
  <cp:revision>6</cp:revision>
  <dcterms:created xsi:type="dcterms:W3CDTF">2021-12-31T06:35:57Z</dcterms:created>
  <dcterms:modified xsi:type="dcterms:W3CDTF">2022-01-05T07:48:13Z</dcterms:modified>
</cp:coreProperties>
</file>