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8" r:id="rId1"/>
  </p:sldMasterIdLst>
  <p:notesMasterIdLst>
    <p:notesMasterId r:id="rId21"/>
  </p:notesMasterIdLst>
  <p:sldIdLst>
    <p:sldId id="256" r:id="rId2"/>
    <p:sldId id="261" r:id="rId3"/>
    <p:sldId id="258" r:id="rId4"/>
    <p:sldId id="257" r:id="rId5"/>
    <p:sldId id="262" r:id="rId6"/>
    <p:sldId id="260" r:id="rId7"/>
    <p:sldId id="273" r:id="rId8"/>
    <p:sldId id="274" r:id="rId9"/>
    <p:sldId id="272" r:id="rId10"/>
    <p:sldId id="265" r:id="rId11"/>
    <p:sldId id="277" r:id="rId12"/>
    <p:sldId id="276" r:id="rId13"/>
    <p:sldId id="278" r:id="rId14"/>
    <p:sldId id="266" r:id="rId15"/>
    <p:sldId id="270" r:id="rId16"/>
    <p:sldId id="268" r:id="rId17"/>
    <p:sldId id="269" r:id="rId18"/>
    <p:sldId id="279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097"/>
  </p:normalViewPr>
  <p:slideViewPr>
    <p:cSldViewPr snapToGrid="0" snapToObjects="1">
      <p:cViewPr varScale="1">
        <p:scale>
          <a:sx n="101" d="100"/>
          <a:sy n="101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29E4-FC52-B947-8FD8-5A5BA1F5DD78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F2F27-B8C0-C54B-8F7B-708B6ACAC9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53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2F27-B8C0-C54B-8F7B-708B6ACAC9B3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51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81BA-457B-EC40-9EE0-F7FD56AA3A1D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DA7F-BC07-714D-841B-955BA499C0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95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81BA-457B-EC40-9EE0-F7FD56AA3A1D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DA7F-BC07-714D-841B-955BA499C0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1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81BA-457B-EC40-9EE0-F7FD56AA3A1D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DA7F-BC07-714D-841B-955BA499C0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74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81BA-457B-EC40-9EE0-F7FD56AA3A1D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DA7F-BC07-714D-841B-955BA499C0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1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81BA-457B-EC40-9EE0-F7FD56AA3A1D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DA7F-BC07-714D-841B-955BA499C0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97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81BA-457B-EC40-9EE0-F7FD56AA3A1D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DA7F-BC07-714D-841B-955BA499C0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554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81BA-457B-EC40-9EE0-F7FD56AA3A1D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DA7F-BC07-714D-841B-955BA499C0CE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81BA-457B-EC40-9EE0-F7FD56AA3A1D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DA7F-BC07-714D-841B-955BA499C0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11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81BA-457B-EC40-9EE0-F7FD56AA3A1D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DA7F-BC07-714D-841B-955BA499C0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92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81BA-457B-EC40-9EE0-F7FD56AA3A1D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DA7F-BC07-714D-841B-955BA499C0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313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EDC81BA-457B-EC40-9EE0-F7FD56AA3A1D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DA7F-BC07-714D-841B-955BA499C0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26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EDC81BA-457B-EC40-9EE0-F7FD56AA3A1D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EA8DA7F-BC07-714D-841B-955BA499C0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72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BB19FE-2AB4-821F-3C73-DB48CD6F5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686" y="4360461"/>
            <a:ext cx="8991600" cy="1950720"/>
          </a:xfrm>
        </p:spPr>
        <p:txBody>
          <a:bodyPr>
            <a:normAutofit/>
          </a:bodyPr>
          <a:lstStyle/>
          <a:p>
            <a:r>
              <a:rPr lang="tr-TR" dirty="0"/>
              <a:t>“Okula uyum süreci”</a:t>
            </a:r>
            <a:br>
              <a:rPr lang="tr-TR" dirty="0"/>
            </a:br>
            <a:br>
              <a:rPr lang="tr-TR" dirty="0"/>
            </a:br>
            <a:r>
              <a:rPr lang="tr-TR" sz="2400" dirty="0"/>
              <a:t>veli semineri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427C0D8-6D03-2506-57C3-4408EEF7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523553"/>
            <a:ext cx="6801612" cy="1239894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F0BCAC1-58A4-EF67-76B5-C1C116584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054" y="435429"/>
            <a:ext cx="8121891" cy="38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4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FE565F33-91FB-5A95-35DC-6F923C3A8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460248"/>
            <a:ext cx="10728960" cy="5937504"/>
          </a:xfrm>
        </p:spPr>
        <p:txBody>
          <a:bodyPr>
            <a:normAutofit lnSpcReduction="10000"/>
          </a:bodyPr>
          <a:lstStyle/>
          <a:p>
            <a:pPr algn="ctr"/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Çocuklar okula uyum sürecinde ayrılma/geçiş nesnesine ihtiyaç duyabilmektedir.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Anne babaya/bakım verene dair bir eşya, fotoğraf avuca ya da bir mendile kondurulan bir öpücük ya da birlikte yapılan bir resim.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Bu nesne okul ve ev arasında bir köprü, bir bağ olabilmektedir.  </a:t>
            </a:r>
          </a:p>
          <a:p>
            <a:pPr algn="ctr">
              <a:lnSpc>
                <a:spcPct val="150000"/>
              </a:lnSpc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algn="ctr">
              <a:lnSpc>
                <a:spcPct val="150000"/>
              </a:lnSpc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Çocuğu okula bırakan kişinin mümkünse daha kolay ayrışabileceği daha az direnç göstereceği kişi olması.</a:t>
            </a:r>
          </a:p>
          <a:p>
            <a:pPr marL="0" indent="0" algn="ctr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64E0B26-BA48-CB10-EB66-6C6643E80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2764751"/>
            <a:ext cx="3581399" cy="27869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5489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E7A47DD-1D55-A9C4-9587-B219C7EB1FB5}"/>
              </a:ext>
            </a:extLst>
          </p:cNvPr>
          <p:cNvSpPr txBox="1"/>
          <p:nvPr/>
        </p:nvSpPr>
        <p:spPr>
          <a:xfrm>
            <a:off x="1110340" y="4153581"/>
            <a:ext cx="9971315" cy="2125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b="1" dirty="0"/>
              <a:t>Ayrılık ve kavuşma anları çok değerlidir.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	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Ayrılık anlarını uzun tutmamak önemlidir.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Bu anlara dair özel ritüeller (eline yıldız çizme..), hareketler, veda ve kavuşma dansı/şarkısı/oyunu çocuklara ayrılığı daha kolay yaşanabilir hale getirmektedir.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00B6CD3-5A22-513C-C3DE-AEA499F61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454" y="578837"/>
            <a:ext cx="4227089" cy="34888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2709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393284B0-DB83-97F3-4C7C-5C6276B469B8}"/>
              </a:ext>
            </a:extLst>
          </p:cNvPr>
          <p:cNvSpPr txBox="1"/>
          <p:nvPr/>
        </p:nvSpPr>
        <p:spPr>
          <a:xfrm>
            <a:off x="-876300" y="1140959"/>
            <a:ext cx="11201400" cy="87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/>
              <a:t>“</a:t>
            </a:r>
            <a:r>
              <a:rPr lang="tr-TR" i="1" dirty="0"/>
              <a:t>Okula gidersen....” </a:t>
            </a:r>
            <a:r>
              <a:rPr lang="tr-TR" dirty="0"/>
              <a:t>ile başlayan ve “</a:t>
            </a:r>
            <a:r>
              <a:rPr lang="tr-TR" i="1" dirty="0"/>
              <a:t>gideriz/alırım...” </a:t>
            </a:r>
            <a:r>
              <a:rPr lang="tr-TR" dirty="0"/>
              <a:t>ile sonlanan, ödül içeren cümleler kurmamak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	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A538352-0919-CFF1-2F2A-A2F49AA3325D}"/>
              </a:ext>
            </a:extLst>
          </p:cNvPr>
          <p:cNvSpPr txBox="1"/>
          <p:nvPr/>
        </p:nvSpPr>
        <p:spPr>
          <a:xfrm>
            <a:off x="310243" y="2368485"/>
            <a:ext cx="7941129" cy="212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	</a:t>
            </a:r>
          </a:p>
          <a:p>
            <a:pPr>
              <a:lnSpc>
                <a:spcPct val="150000"/>
              </a:lnSpc>
            </a:pPr>
            <a:r>
              <a:rPr lang="tr-TR" dirty="0"/>
              <a:t>	Onun yerine “</a:t>
            </a:r>
            <a:r>
              <a:rPr lang="tr-TR" i="1" dirty="0"/>
              <a:t>Okuldan döndüğünde dondurma yemek/en sevdiğin oyunu oynamak/kurabiye yapmak/parka gitmek için seni heyecanla bekliyor olacağım</a:t>
            </a:r>
            <a:r>
              <a:rPr lang="tr-TR" dirty="0"/>
              <a:t>” gibi aslında günlük rutinin parçası olan, olağan aktiviteleri içeren cümleler kurmak süreci destekler.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A7A39DC-1D5A-C399-DE5B-5B2E7D8D2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071" y="2381185"/>
            <a:ext cx="3363686" cy="336368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9511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21007F2-75EF-7B7E-4017-E9B96F638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54" y="1461313"/>
            <a:ext cx="3342289" cy="312157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E57B269-1CEB-B25D-A15C-7913D2E0E5AC}"/>
              </a:ext>
            </a:extLst>
          </p:cNvPr>
          <p:cNvSpPr txBox="1"/>
          <p:nvPr/>
        </p:nvSpPr>
        <p:spPr>
          <a:xfrm>
            <a:off x="4615543" y="2358519"/>
            <a:ext cx="6890657" cy="1705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/>
              <a:t>Çocukların okula alışmasındaki önemli etkenlerden biri de arkadaştır.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	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Bu yüzden çocuklarınızın sosyalleşmesini destekleyin ve okul dışında da okul arkadaşlarıyla buluşmalar organize edin.</a:t>
            </a:r>
          </a:p>
        </p:txBody>
      </p:sp>
    </p:spTree>
    <p:extLst>
      <p:ext uri="{BB962C8B-B14F-4D97-AF65-F5344CB8AC3E}">
        <p14:creationId xmlns:p14="http://schemas.microsoft.com/office/powerpoint/2010/main" val="313776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318A5FFA-31C3-A135-2FBF-76F4A9A5D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041" y="3037490"/>
            <a:ext cx="3531476" cy="23122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algn="ctr">
              <a:lnSpc>
                <a:spcPct val="150000"/>
              </a:lnSpc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B41FCCF-F8D7-2D9C-000A-A96EEB9C1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618" y="1874736"/>
            <a:ext cx="3894727" cy="2325507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BEA1824-18FB-CC66-5ACA-3478A436EE64}"/>
              </a:ext>
            </a:extLst>
          </p:cNvPr>
          <p:cNvSpPr txBox="1"/>
          <p:nvPr/>
        </p:nvSpPr>
        <p:spPr>
          <a:xfrm>
            <a:off x="535653" y="1790090"/>
            <a:ext cx="6789682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/>
              <a:t>“Ne yedin, ne içtin, öğretmenin ne dedi, nasıl davrandı, sana kızdı mı, oyuna aldılar mı, ağladın mı? Okula gideceksin </a:t>
            </a:r>
            <a:r>
              <a:rPr lang="tr-TR" dirty="0" err="1"/>
              <a:t>di</a:t>
            </a:r>
            <a:r>
              <a:rPr lang="tr-TR" dirty="0"/>
              <a:t> mi? ’’ gibi yönlendirici sorular sormamak.</a:t>
            </a:r>
          </a:p>
          <a:p>
            <a:pPr algn="ctr">
              <a:lnSpc>
                <a:spcPct val="150000"/>
              </a:lnSpc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  	“</a:t>
            </a:r>
            <a:r>
              <a:rPr lang="tr-TR" i="1" dirty="0"/>
              <a:t>Bugün nasıldı? Neler yaptınız</a:t>
            </a:r>
            <a:r>
              <a:rPr lang="tr-TR" dirty="0"/>
              <a:t>? Seni en çok ne eğlendirdi” gibi açık uçlu ve yönlendirici olmayan soruların sorulması ve sizin de gününüzü anlatarak onu anlatmaya teşvik ettiğiniz diyaloglar kurmak.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2703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38889B-12F4-4048-1D51-C7BEEF8E8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438912"/>
            <a:ext cx="11131296" cy="56327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endParaRPr lang="tr-TR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b="1" dirty="0"/>
              <a:t>Ayrışma bir günde olmaz, süreç gerektirir.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 Ayrışma mesajlarını çocuklara her açıdan iletmek önemlidir. </a:t>
            </a:r>
          </a:p>
          <a:p>
            <a:pPr algn="ctr">
              <a:lnSpc>
                <a:spcPct val="150000"/>
              </a:lnSpc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	“</a:t>
            </a:r>
            <a:r>
              <a:rPr lang="tr-TR" i="1" dirty="0"/>
              <a:t>Öğretmenimizi sevdik</a:t>
            </a:r>
            <a:r>
              <a:rPr lang="tr-TR" dirty="0"/>
              <a:t>”, “</a:t>
            </a:r>
            <a:r>
              <a:rPr lang="tr-TR" i="1" dirty="0"/>
              <a:t>babamız gelecek</a:t>
            </a:r>
            <a:r>
              <a:rPr lang="tr-TR" dirty="0"/>
              <a:t>”, “</a:t>
            </a:r>
            <a:r>
              <a:rPr lang="tr-TR" i="1" dirty="0"/>
              <a:t>Arkadaşlarımızla tanıştık</a:t>
            </a:r>
            <a:r>
              <a:rPr lang="tr-TR" dirty="0"/>
              <a:t>” “</a:t>
            </a:r>
            <a:r>
              <a:rPr lang="tr-TR" i="1" dirty="0"/>
              <a:t>Okulumuz güzel</a:t>
            </a:r>
            <a:r>
              <a:rPr lang="tr-TR" dirty="0"/>
              <a:t>”, “</a:t>
            </a:r>
            <a:r>
              <a:rPr lang="tr-TR" i="1" dirty="0"/>
              <a:t>yemeğimiz bitti</a:t>
            </a:r>
            <a:r>
              <a:rPr lang="tr-TR" dirty="0"/>
              <a:t>”, “</a:t>
            </a:r>
            <a:r>
              <a:rPr lang="tr-TR" i="1" dirty="0"/>
              <a:t>tuvaletimiz geldi</a:t>
            </a:r>
            <a:r>
              <a:rPr lang="tr-TR" dirty="0"/>
              <a:t>” vb. söylemler bile çocukları ayrışmasını güçleştiren bir alt mesaj içermektedir.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1687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D3EC21D-5E13-8726-4AE3-A00E6B2B9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" t="-1073" r="-789" b="1073"/>
          <a:stretch/>
        </p:blipFill>
        <p:spPr>
          <a:xfrm>
            <a:off x="7800552" y="1062184"/>
            <a:ext cx="4293476" cy="4299200"/>
          </a:xfrm>
          <a:prstGeom prst="ellipse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39F94C0-EB8C-3531-8C08-86CB8FDC5976}"/>
              </a:ext>
            </a:extLst>
          </p:cNvPr>
          <p:cNvSpPr txBox="1"/>
          <p:nvPr/>
        </p:nvSpPr>
        <p:spPr>
          <a:xfrm>
            <a:off x="-338959" y="2888619"/>
            <a:ext cx="8576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b="1" dirty="0"/>
              <a:t>Oyun; çocukların keşfetme hayatı deneyimleme ve iyileşme aracıdır. 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4F7256E-33EC-AE44-55CD-C917ACA332B2}"/>
              </a:ext>
            </a:extLst>
          </p:cNvPr>
          <p:cNvSpPr txBox="1"/>
          <p:nvPr/>
        </p:nvSpPr>
        <p:spPr>
          <a:xfrm>
            <a:off x="0" y="2337250"/>
            <a:ext cx="7898524" cy="87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tr-TR" dirty="0"/>
          </a:p>
          <a:p>
            <a:pPr algn="ctr"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5685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074190-1BFC-9F72-20D0-196E73E36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222597"/>
            <a:ext cx="11027228" cy="505727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Okula gitmeden hemen önce evde, yolda bol kahkahalı, eğlenceli, komik, saçma oyun oynayarak gerginliği atmak</a:t>
            </a:r>
          </a:p>
          <a:p>
            <a:pPr algn="ctr">
              <a:lnSpc>
                <a:spcPct val="150000"/>
              </a:lnSpc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Okul dışındaki zamanlarda bol bakışmalı, fiziksel temaslı zamanlar geçirmek sürece olumlu katkı sağlayacaktır.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Bunlara ek olarak atlama- zıplama- tırmanma mücadele içeren oyunlar çocukların bedensel gerginliklerini atmaları için çok değerlidir.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916E752-1B0D-6B13-01F2-C677E49C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376" y="3820996"/>
            <a:ext cx="4909082" cy="29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8E17B9-0940-EFCE-EA3C-05D7FC72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B0DE23-EEB7-112C-FFC3-BD967A4C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768" y="2663445"/>
            <a:ext cx="8030464" cy="3076956"/>
          </a:xfrm>
        </p:spPr>
        <p:txBody>
          <a:bodyPr/>
          <a:lstStyle/>
          <a:p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Görseller internet açık kaynaklarından alıntıdır.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Sununun içeriği "Okullarda Bağlanma Odaklı Oryantasyon Programı Eğitimi"  ve farklı eğitim notlarından düzenlenmiştir.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9042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B8EF928-564B-5BC7-CC79-02C1CE4D7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0" r="2489" b="9682"/>
          <a:stretch/>
        </p:blipFill>
        <p:spPr>
          <a:xfrm>
            <a:off x="3691296" y="550558"/>
            <a:ext cx="4353247" cy="413347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5ABF515-9786-4CA3-C0CE-19C0B4342B3C}"/>
              </a:ext>
            </a:extLst>
          </p:cNvPr>
          <p:cNvSpPr txBox="1"/>
          <p:nvPr/>
        </p:nvSpPr>
        <p:spPr>
          <a:xfrm>
            <a:off x="1676400" y="4830114"/>
            <a:ext cx="8545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/>
          </a:p>
          <a:p>
            <a:pPr algn="ctr"/>
            <a:r>
              <a:rPr lang="tr-TR" dirty="0"/>
              <a:t>Güzel bir eğitim öğretim yılı olması dileğiyle.. 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Dinlediğiniz için teşekkürler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500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560CD61-11CC-74DF-5401-885084060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4050780"/>
            <a:ext cx="11866179" cy="2028497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endParaRPr lang="tr-TR" sz="2400" dirty="0"/>
          </a:p>
          <a:p>
            <a:pPr marL="0" indent="0" algn="ctr">
              <a:buNone/>
            </a:pPr>
            <a:r>
              <a:rPr lang="tr-TR" sz="2400" dirty="0"/>
              <a:t>Okul dönemi, ebeveynlerin ve çocukların hayatlarındaki önemli kırılma noktalarından biridir.</a:t>
            </a:r>
          </a:p>
          <a:p>
            <a:pPr marL="0" indent="0" algn="ctr">
              <a:buNone/>
            </a:pPr>
            <a:endParaRPr lang="tr-TR" sz="2400" dirty="0"/>
          </a:p>
          <a:p>
            <a:pPr marL="0" indent="0" algn="ctr">
              <a:buNone/>
            </a:pPr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5736B02-392B-1B07-1BAC-4D67C188F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372" y="434073"/>
            <a:ext cx="6156672" cy="44228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4628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1BAE92-60C6-EC0B-F2D2-131EF701A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91498"/>
            <a:ext cx="7729728" cy="34701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endParaRPr lang="tr-TR" i="1" dirty="0"/>
          </a:p>
          <a:p>
            <a:pPr marL="0" indent="0" algn="ctr">
              <a:buNone/>
            </a:pPr>
            <a:endParaRPr lang="tr-TR" i="1" dirty="0"/>
          </a:p>
          <a:p>
            <a:pPr marL="0" indent="0" algn="ctr">
              <a:buNone/>
            </a:pPr>
            <a:endParaRPr lang="tr-TR" i="1" dirty="0"/>
          </a:p>
          <a:p>
            <a:pPr marL="0" indent="0" algn="ctr">
              <a:buNone/>
            </a:pPr>
            <a:endParaRPr lang="tr-TR" sz="3200" i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8B0A939-B8F4-D981-2234-50504BBC37F2}"/>
              </a:ext>
            </a:extLst>
          </p:cNvPr>
          <p:cNvSpPr txBox="1"/>
          <p:nvPr/>
        </p:nvSpPr>
        <p:spPr>
          <a:xfrm>
            <a:off x="4929352" y="1322345"/>
            <a:ext cx="94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Kaygı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A65FD0C-F531-4AC1-96F4-D3D4CFDA2F0F}"/>
              </a:ext>
            </a:extLst>
          </p:cNvPr>
          <p:cNvSpPr txBox="1"/>
          <p:nvPr/>
        </p:nvSpPr>
        <p:spPr>
          <a:xfrm>
            <a:off x="8337417" y="2147635"/>
            <a:ext cx="142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Heyecan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8427349-F970-909F-4802-EA9379CC3807}"/>
              </a:ext>
            </a:extLst>
          </p:cNvPr>
          <p:cNvSpPr txBox="1"/>
          <p:nvPr/>
        </p:nvSpPr>
        <p:spPr>
          <a:xfrm>
            <a:off x="9572709" y="627681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Mutluluk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8A7D028-5D70-1883-7E29-F902507C47C5}"/>
              </a:ext>
            </a:extLst>
          </p:cNvPr>
          <p:cNvSpPr txBox="1"/>
          <p:nvPr/>
        </p:nvSpPr>
        <p:spPr>
          <a:xfrm>
            <a:off x="872359" y="772529"/>
            <a:ext cx="1513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Merak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843B1E12-40C8-E6F0-E5DD-3A0F781DE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8" r="17279"/>
          <a:stretch/>
        </p:blipFill>
        <p:spPr>
          <a:xfrm>
            <a:off x="2921876" y="3014719"/>
            <a:ext cx="6127531" cy="385447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F4B70187-BA7F-C17D-B691-88223C107F34}"/>
              </a:ext>
            </a:extLst>
          </p:cNvPr>
          <p:cNvSpPr txBox="1"/>
          <p:nvPr/>
        </p:nvSpPr>
        <p:spPr>
          <a:xfrm>
            <a:off x="1298429" y="2491498"/>
            <a:ext cx="1423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Korku</a:t>
            </a:r>
          </a:p>
        </p:txBody>
      </p:sp>
    </p:spTree>
    <p:extLst>
      <p:ext uri="{BB962C8B-B14F-4D97-AF65-F5344CB8AC3E}">
        <p14:creationId xmlns:p14="http://schemas.microsoft.com/office/powerpoint/2010/main" val="30979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6DF807-D0DD-D95B-C6E0-53939A635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89" y="266075"/>
            <a:ext cx="11126312" cy="6167381"/>
          </a:xfrm>
        </p:spPr>
        <p:txBody>
          <a:bodyPr>
            <a:normAutofit/>
          </a:bodyPr>
          <a:lstStyle/>
          <a:p>
            <a:pPr algn="ctr"/>
            <a:endParaRPr lang="tr-TR" dirty="0"/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b="1" dirty="0"/>
              <a:t>Ebeveynin Ayrılığa Hazır Oluşu 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Okula uyum sürecinde ilk ve en önemli adım ebeveynlerin/bakım verenlerin ayrılığa hazır oluşudur.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Duygular bulaşıcıdır/Kaygı bulaşıcıdır.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i="1" dirty="0"/>
              <a:t>Kendi kaygılarınızı fark etmek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i="1" dirty="0"/>
          </a:p>
          <a:p>
            <a:pPr marL="0" indent="0" algn="ctr">
              <a:buNone/>
            </a:pPr>
            <a:r>
              <a:rPr lang="tr-TR" b="1" dirty="0"/>
              <a:t>Güven Duygusu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İnsan kendini güvende hissettiği sürece sakin ve huzurludur. </a:t>
            </a:r>
          </a:p>
          <a:p>
            <a:pPr marL="0" indent="0" algn="ctr">
              <a:buNone/>
            </a:pPr>
            <a:r>
              <a:rPr lang="tr-TR" dirty="0"/>
              <a:t>Çocukların okula ve öğretmenine güven duyması ebeveynin okula ve öğretmene güveni ile gerçekleşir. </a:t>
            </a:r>
          </a:p>
          <a:p>
            <a:pPr algn="ctr"/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977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F04AB9-757F-C71C-51F6-E281C314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Ebeveynler neler yapmalı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D49CB2-DF70-E8EA-0F97-3BD86F28B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53412"/>
            <a:ext cx="7729728" cy="3906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algn="ctr"/>
            <a:endParaRPr lang="tr-TR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tr-TR" dirty="0"/>
              <a:t>Çocuğu bilgilendirmeli</a:t>
            </a:r>
          </a:p>
          <a:p>
            <a:pPr marL="0" indent="0" algn="ctr">
              <a:lnSpc>
                <a:spcPct val="160000"/>
              </a:lnSpc>
              <a:buNone/>
            </a:pPr>
            <a:endParaRPr lang="tr-TR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tr-TR" i="1" dirty="0"/>
              <a:t>   «Okula gittiğinde kimler var, neler olacak, nasıl gidecek ve nasıl dönecek...»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tr-TR" i="1" dirty="0"/>
              <a:t>   «Okulun çatısı bu renk, şunlar var...»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tr-TR" i="1" dirty="0"/>
              <a:t>   «Okulda arkadaşların olacak bazen çok eğleneceksin bazen de kızacaksın..»</a:t>
            </a:r>
          </a:p>
          <a:p>
            <a:pPr marL="0" indent="0">
              <a:lnSpc>
                <a:spcPct val="160000"/>
              </a:lnSpc>
              <a:buNone/>
            </a:pPr>
            <a:endParaRPr lang="tr-TR" i="1" dirty="0"/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endParaRPr lang="tr-TR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F99AFBB-30C1-A951-EECF-BC675838F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864" y="2632683"/>
            <a:ext cx="1849962" cy="22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9757E2D-FA96-AB07-A6DD-D0FC2B0F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432" y="496824"/>
            <a:ext cx="10082784" cy="5864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lnSpc>
                <a:spcPct val="160000"/>
              </a:lnSpc>
              <a:buNone/>
            </a:pPr>
            <a:endParaRPr lang="tr-TR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tr-TR" dirty="0"/>
              <a:t>Çocukların ilk ayrılıklarda ağlaması ve sizi araması normaldir.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tr-TR" dirty="0"/>
              <a:t>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tr-TR" b="1" dirty="0"/>
              <a:t>Duygusunu kabul etmek, duygularını yansıtmak ve zaman tanımak</a:t>
            </a:r>
            <a:endParaRPr lang="tr-TR" dirty="0"/>
          </a:p>
          <a:p>
            <a:pPr marL="0" indent="0" algn="ctr">
              <a:lnSpc>
                <a:spcPct val="160000"/>
              </a:lnSpc>
              <a:buNone/>
            </a:pPr>
            <a:endParaRPr lang="tr-TR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tr-TR" dirty="0"/>
              <a:t>	</a:t>
            </a:r>
            <a:r>
              <a:rPr lang="tr-TR" b="1" i="1" dirty="0"/>
              <a:t>“Korkuyorsun/özlüyorsun/ayrılmak çok zor/kaygılısın. Şimdi buradayım, alışmak için zamana ihtiyacın var. Ben yokken öğretmenlerin sana gerektiği gibi yardımcı olacaklar” </a:t>
            </a:r>
          </a:p>
          <a:p>
            <a:pPr marL="0" indent="0" algn="ctr">
              <a:lnSpc>
                <a:spcPct val="160000"/>
              </a:lnSpc>
              <a:buNone/>
            </a:pPr>
            <a:endParaRPr lang="tr-TR" dirty="0"/>
          </a:p>
          <a:p>
            <a:pPr algn="ctr"/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9E668C0-3F6D-BE47-325A-EE5DE1241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8" y="147145"/>
            <a:ext cx="2301764" cy="25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7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3385CAE-45CC-654D-C7E7-DB6965531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304" y="1407637"/>
            <a:ext cx="2685392" cy="2685392"/>
          </a:xfrm>
          <a:prstGeom prst="ellipse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ED97332-8D14-4842-F02F-FA17D6E78832}"/>
              </a:ext>
            </a:extLst>
          </p:cNvPr>
          <p:cNvSpPr txBox="1"/>
          <p:nvPr/>
        </p:nvSpPr>
        <p:spPr>
          <a:xfrm>
            <a:off x="533401" y="4399429"/>
            <a:ext cx="11321142" cy="170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tr-TR" dirty="0"/>
          </a:p>
          <a:p>
            <a:pPr algn="ctr">
              <a:lnSpc>
                <a:spcPct val="150000"/>
              </a:lnSpc>
            </a:pPr>
            <a:r>
              <a:rPr lang="tr-TR" dirty="0"/>
              <a:t>Ağlamalarına şefkatle ve sabırla karşılık vermek</a:t>
            </a:r>
          </a:p>
          <a:p>
            <a:pPr algn="ctr">
              <a:lnSpc>
                <a:spcPct val="150000"/>
              </a:lnSpc>
            </a:pPr>
            <a:endParaRPr lang="tr-TR" dirty="0"/>
          </a:p>
          <a:p>
            <a:pPr algn="ctr"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460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4DDE339E-12CF-9EE9-1F94-3FC684C07F80}"/>
              </a:ext>
            </a:extLst>
          </p:cNvPr>
          <p:cNvSpPr txBox="1">
            <a:spLocks/>
          </p:cNvSpPr>
          <p:nvPr/>
        </p:nvSpPr>
        <p:spPr>
          <a:xfrm>
            <a:off x="537779" y="473327"/>
            <a:ext cx="8469585" cy="24366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Oryantasyonu/Uyumu yavaş, çekingen çocukların okula daha erken gelip belki öğretmenle ilk başta ve minik minik temaslarda bulunması faydalı olabilir.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A48117D-D80E-3857-9230-4EB460AE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102" y="235100"/>
            <a:ext cx="2663498" cy="2674883"/>
          </a:xfrm>
          <a:prstGeom prst="ellipse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2C12706-5E3C-5DF9-EAAA-8C9CCBBF9EC5}"/>
              </a:ext>
            </a:extLst>
          </p:cNvPr>
          <p:cNvSpPr txBox="1"/>
          <p:nvPr/>
        </p:nvSpPr>
        <p:spPr>
          <a:xfrm>
            <a:off x="154652" y="3508474"/>
            <a:ext cx="11708524" cy="87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/>
              <a:t>Okulla ilgili bazı konularda çocukların karar veriyor olması çocuklara daha güçlü hissettirerek, kontrol hissini tattırır. 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Çanta seçimi, materyal ve kıyafet seçimi gibi konularda kararları çocuğa bırakmak uyum sürecini destekler.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44AA178-EB86-C295-F568-FA0DB4EB4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1" b="8213"/>
          <a:stretch/>
        </p:blipFill>
        <p:spPr>
          <a:xfrm>
            <a:off x="3603171" y="4622778"/>
            <a:ext cx="4256315" cy="21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1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DF8ABB-BE3F-15A8-23CF-5E923E6B9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84" y="316992"/>
            <a:ext cx="11033760" cy="59009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Okul süresi konusunda dürüst olmak.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“Azıcık duracaksın”, “1-2 saat kalacaksın” gibi çocukları ikna etmek için söylenmiş cümlelerden kaçınmak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Plan değişikliklerinden de mutlaka çocukları bilgilendiriyor olmak.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/>
              <a:t>“Bugün seni ben değil baban/teyzen/... alacak”.</a:t>
            </a:r>
          </a:p>
          <a:p>
            <a:pPr algn="ctr"/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6918834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{AD079B9B-D256-194F-BC6D-C5129C0E0E5C}tf10001120</Template>
  <TotalTime>400</TotalTime>
  <Words>692</Words>
  <Application>Microsoft Macintosh PowerPoint</Application>
  <PresentationFormat>Geniş ekran</PresentationFormat>
  <Paragraphs>126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Paket</vt:lpstr>
      <vt:lpstr>“Okula uyum süreci”  veli semineri</vt:lpstr>
      <vt:lpstr>PowerPoint Sunusu</vt:lpstr>
      <vt:lpstr>PowerPoint Sunusu</vt:lpstr>
      <vt:lpstr>PowerPoint Sunusu</vt:lpstr>
      <vt:lpstr>Ebeveynler neler yapmalı 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Okula uyum süreci</dc:title>
  <dc:creator>imren yılmaz</dc:creator>
  <cp:lastModifiedBy>imren yılmaz</cp:lastModifiedBy>
  <cp:revision>57</cp:revision>
  <dcterms:created xsi:type="dcterms:W3CDTF">2022-09-08T18:46:21Z</dcterms:created>
  <dcterms:modified xsi:type="dcterms:W3CDTF">2024-04-21T12:19:46Z</dcterms:modified>
</cp:coreProperties>
</file>