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Nunito"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9"/>
  </p:normalViewPr>
  <p:slideViewPr>
    <p:cSldViewPr snapToGrid="0">
      <p:cViewPr varScale="1">
        <p:scale>
          <a:sx n="139" d="100"/>
          <a:sy n="139" d="100"/>
        </p:scale>
        <p:origin x="840"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48204a5581_0_3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48204a5581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48204a5581_0_3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48204a5581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48204a5581_0_3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48204a5581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488aa6a586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488aa6a58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488aa6a586_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488aa6a586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488aa6a586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488aa6a586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488aa6a586_1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1488aa6a586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488aa6a586_1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488aa6a586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488aa6a586_1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1488aa6a586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488aa6a586_1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488aa6a586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48204a5581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48204a5581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488aa6a586_1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1488aa6a586_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488aa6a586_1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488aa6a586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488aa6a586_1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488aa6a586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4899624bff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14899624bf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4899624bf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4899624bf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488aa6a586_1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488aa6a586_1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4899624bf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14899624b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4899624bff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14899624bf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4899624bff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14899624bf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48204a5581_0_3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48204a5581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4899624bff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4899624bff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4899624bff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4899624bff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4899624bff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4899624bff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48204a5581_0_3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48204a5581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48204a5581_0_2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48204a5581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48204a5581_0_2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48204a5581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t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jp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jpg"/><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jpg"/><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jp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3503900" y="1394850"/>
            <a:ext cx="5203200" cy="2353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tr" sz="4700" b="1">
                <a:solidFill>
                  <a:srgbClr val="CC0000"/>
                </a:solidFill>
              </a:rPr>
              <a:t>LİSEYİ TANIYORUM</a:t>
            </a:r>
            <a:endParaRPr sz="4700" b="1">
              <a:solidFill>
                <a:srgbClr val="CC0000"/>
              </a:solidFill>
            </a:endParaRPr>
          </a:p>
        </p:txBody>
      </p:sp>
      <p:pic>
        <p:nvPicPr>
          <p:cNvPr id="129" name="Google Shape;129;p13"/>
          <p:cNvPicPr preferRelativeResize="0"/>
          <p:nvPr/>
        </p:nvPicPr>
        <p:blipFill>
          <a:blip r:embed="rId3">
            <a:alphaModFix/>
          </a:blip>
          <a:stretch>
            <a:fillRect/>
          </a:stretch>
        </p:blipFill>
        <p:spPr>
          <a:xfrm>
            <a:off x="244225" y="941913"/>
            <a:ext cx="3259674" cy="32596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2"/>
          <p:cNvSpPr txBox="1">
            <a:spLocks noGrp="1"/>
          </p:cNvSpPr>
          <p:nvPr>
            <p:ph type="title"/>
          </p:nvPr>
        </p:nvSpPr>
        <p:spPr>
          <a:xfrm>
            <a:off x="819150" y="534175"/>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tr">
                <a:solidFill>
                  <a:srgbClr val="FF0000"/>
                </a:solidFill>
              </a:rPr>
              <a:t>Tekirdağ’da Bulunan Fen Liseleri</a:t>
            </a:r>
            <a:endParaRPr>
              <a:solidFill>
                <a:srgbClr val="FF0000"/>
              </a:solidFill>
            </a:endParaRPr>
          </a:p>
        </p:txBody>
      </p:sp>
      <p:sp>
        <p:nvSpPr>
          <p:cNvPr id="190" name="Google Shape;190;p22"/>
          <p:cNvSpPr txBox="1">
            <a:spLocks noGrp="1"/>
          </p:cNvSpPr>
          <p:nvPr>
            <p:ph type="body" idx="1"/>
          </p:nvPr>
        </p:nvSpPr>
        <p:spPr>
          <a:xfrm>
            <a:off x="1741138" y="3718600"/>
            <a:ext cx="2094000" cy="5811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1200"/>
              </a:spcAft>
              <a:buNone/>
            </a:pPr>
            <a:r>
              <a:rPr lang="tr" sz="1500" b="1">
                <a:solidFill>
                  <a:schemeClr val="accent5"/>
                </a:solidFill>
              </a:rPr>
              <a:t>Süleymanpaşa Ebru Nayim Fen Lisesi</a:t>
            </a:r>
            <a:endParaRPr sz="1500" b="1">
              <a:solidFill>
                <a:schemeClr val="accent5"/>
              </a:solidFill>
            </a:endParaRPr>
          </a:p>
        </p:txBody>
      </p:sp>
      <p:pic>
        <p:nvPicPr>
          <p:cNvPr id="191" name="Google Shape;191;p22"/>
          <p:cNvPicPr preferRelativeResize="0"/>
          <p:nvPr/>
        </p:nvPicPr>
        <p:blipFill>
          <a:blip r:embed="rId3">
            <a:alphaModFix/>
          </a:blip>
          <a:stretch>
            <a:fillRect/>
          </a:stretch>
        </p:blipFill>
        <p:spPr>
          <a:xfrm>
            <a:off x="1004275" y="1488775"/>
            <a:ext cx="3567725" cy="2009800"/>
          </a:xfrm>
          <a:prstGeom prst="rect">
            <a:avLst/>
          </a:prstGeom>
          <a:noFill/>
          <a:ln>
            <a:noFill/>
          </a:ln>
        </p:spPr>
      </p:pic>
      <p:pic>
        <p:nvPicPr>
          <p:cNvPr id="192" name="Google Shape;192;p22"/>
          <p:cNvPicPr preferRelativeResize="0"/>
          <p:nvPr/>
        </p:nvPicPr>
        <p:blipFill>
          <a:blip r:embed="rId4">
            <a:alphaModFix/>
          </a:blip>
          <a:stretch>
            <a:fillRect/>
          </a:stretch>
        </p:blipFill>
        <p:spPr>
          <a:xfrm>
            <a:off x="4896100" y="1488775"/>
            <a:ext cx="3428739" cy="2009800"/>
          </a:xfrm>
          <a:prstGeom prst="rect">
            <a:avLst/>
          </a:prstGeom>
          <a:noFill/>
          <a:ln>
            <a:noFill/>
          </a:ln>
        </p:spPr>
      </p:pic>
      <p:sp>
        <p:nvSpPr>
          <p:cNvPr id="193" name="Google Shape;193;p22"/>
          <p:cNvSpPr txBox="1">
            <a:spLocks noGrp="1"/>
          </p:cNvSpPr>
          <p:nvPr>
            <p:ph type="body" idx="1"/>
          </p:nvPr>
        </p:nvSpPr>
        <p:spPr>
          <a:xfrm>
            <a:off x="5563463" y="3718600"/>
            <a:ext cx="2094000" cy="5811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1200"/>
              </a:spcAft>
              <a:buNone/>
            </a:pPr>
            <a:r>
              <a:rPr lang="tr" sz="1500" b="1">
                <a:solidFill>
                  <a:schemeClr val="accent5"/>
                </a:solidFill>
              </a:rPr>
              <a:t>Çorlu İMKB Fen Lisesi</a:t>
            </a:r>
            <a:endParaRPr sz="1500" b="1">
              <a:solidFill>
                <a:schemeClr val="accent5"/>
              </a:solidFill>
            </a:endParaRPr>
          </a:p>
        </p:txBody>
      </p:sp>
      <p:pic>
        <p:nvPicPr>
          <p:cNvPr id="194" name="Google Shape;194;p22"/>
          <p:cNvPicPr preferRelativeResize="0"/>
          <p:nvPr/>
        </p:nvPicPr>
        <p:blipFill>
          <a:blip r:embed="rId5">
            <a:alphaModFix/>
          </a:blip>
          <a:stretch>
            <a:fillRect/>
          </a:stretch>
        </p:blipFill>
        <p:spPr>
          <a:xfrm>
            <a:off x="7571575" y="3498574"/>
            <a:ext cx="1428676" cy="14286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3"/>
          <p:cNvSpPr txBox="1">
            <a:spLocks noGrp="1"/>
          </p:cNvSpPr>
          <p:nvPr>
            <p:ph type="title"/>
          </p:nvPr>
        </p:nvSpPr>
        <p:spPr>
          <a:xfrm>
            <a:off x="819150" y="534175"/>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tr">
                <a:solidFill>
                  <a:srgbClr val="FF0000"/>
                </a:solidFill>
              </a:rPr>
              <a:t>Tekirdağ’da Bulunan Fen Liseleri</a:t>
            </a:r>
            <a:endParaRPr>
              <a:solidFill>
                <a:srgbClr val="FF0000"/>
              </a:solidFill>
            </a:endParaRPr>
          </a:p>
        </p:txBody>
      </p:sp>
      <p:pic>
        <p:nvPicPr>
          <p:cNvPr id="200" name="Google Shape;200;p23"/>
          <p:cNvPicPr preferRelativeResize="0"/>
          <p:nvPr/>
        </p:nvPicPr>
        <p:blipFill>
          <a:blip r:embed="rId3">
            <a:alphaModFix/>
          </a:blip>
          <a:stretch>
            <a:fillRect/>
          </a:stretch>
        </p:blipFill>
        <p:spPr>
          <a:xfrm>
            <a:off x="954350" y="1659580"/>
            <a:ext cx="4932792" cy="2448001"/>
          </a:xfrm>
          <a:prstGeom prst="rect">
            <a:avLst/>
          </a:prstGeom>
          <a:noFill/>
          <a:ln>
            <a:noFill/>
          </a:ln>
        </p:spPr>
      </p:pic>
      <p:sp>
        <p:nvSpPr>
          <p:cNvPr id="201" name="Google Shape;201;p23"/>
          <p:cNvSpPr txBox="1">
            <a:spLocks noGrp="1"/>
          </p:cNvSpPr>
          <p:nvPr>
            <p:ph type="body" idx="1"/>
          </p:nvPr>
        </p:nvSpPr>
        <p:spPr>
          <a:xfrm>
            <a:off x="6020688" y="2593025"/>
            <a:ext cx="2094000" cy="5811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1200"/>
              </a:spcAft>
              <a:buNone/>
            </a:pPr>
            <a:r>
              <a:rPr lang="tr" sz="1500" b="1">
                <a:solidFill>
                  <a:schemeClr val="accent5"/>
                </a:solidFill>
              </a:rPr>
              <a:t>Çerkezköy Seval Ahmet Çetin Fen Lisesi</a:t>
            </a:r>
            <a:endParaRPr sz="1500" b="1">
              <a:solidFill>
                <a:schemeClr val="accent5"/>
              </a:solidFill>
            </a:endParaRPr>
          </a:p>
        </p:txBody>
      </p:sp>
      <p:pic>
        <p:nvPicPr>
          <p:cNvPr id="202" name="Google Shape;202;p23"/>
          <p:cNvPicPr preferRelativeResize="0"/>
          <p:nvPr/>
        </p:nvPicPr>
        <p:blipFill>
          <a:blip r:embed="rId4">
            <a:alphaModFix/>
          </a:blip>
          <a:stretch>
            <a:fillRect/>
          </a:stretch>
        </p:blipFill>
        <p:spPr>
          <a:xfrm>
            <a:off x="7499750" y="3499299"/>
            <a:ext cx="1428676" cy="14286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4"/>
          <p:cNvSpPr txBox="1">
            <a:spLocks noGrp="1"/>
          </p:cNvSpPr>
          <p:nvPr>
            <p:ph type="title"/>
          </p:nvPr>
        </p:nvSpPr>
        <p:spPr>
          <a:xfrm>
            <a:off x="819150" y="615725"/>
            <a:ext cx="7505700" cy="7203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tr" b="1">
                <a:solidFill>
                  <a:srgbClr val="9900FF"/>
                </a:solidFill>
              </a:rPr>
              <a:t>Sosyal Bilimler Liseleri</a:t>
            </a:r>
            <a:endParaRPr b="1">
              <a:solidFill>
                <a:srgbClr val="9900FF"/>
              </a:solidFill>
            </a:endParaRPr>
          </a:p>
        </p:txBody>
      </p:sp>
      <p:sp>
        <p:nvSpPr>
          <p:cNvPr id="208" name="Google Shape;208;p24"/>
          <p:cNvSpPr txBox="1">
            <a:spLocks noGrp="1"/>
          </p:cNvSpPr>
          <p:nvPr>
            <p:ph type="body" idx="1"/>
          </p:nvPr>
        </p:nvSpPr>
        <p:spPr>
          <a:xfrm>
            <a:off x="819150" y="1393625"/>
            <a:ext cx="7505700" cy="3232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tr" sz="1700" b="1">
                <a:solidFill>
                  <a:schemeClr val="accent5"/>
                </a:solidFill>
              </a:rPr>
              <a:t>Sosyal bilimlerde ihtiyaç duyulan bilim adamlarının yetiştirilmesine kaynaklık eden liselerdir. </a:t>
            </a:r>
            <a:endParaRPr sz="1700" b="1">
              <a:solidFill>
                <a:schemeClr val="accent5"/>
              </a:solidFill>
            </a:endParaRPr>
          </a:p>
          <a:p>
            <a:pPr marL="0" lvl="0" indent="0" algn="l" rtl="0">
              <a:spcBef>
                <a:spcPts val="1200"/>
              </a:spcBef>
              <a:spcAft>
                <a:spcPts val="0"/>
              </a:spcAft>
              <a:buNone/>
            </a:pPr>
            <a:r>
              <a:rPr lang="tr" sz="1700" b="1">
                <a:solidFill>
                  <a:schemeClr val="accent5"/>
                </a:solidFill>
              </a:rPr>
              <a:t>Çoğunlukla sözel ve dil alanlarında eğitim verirler. </a:t>
            </a:r>
            <a:endParaRPr sz="1700" b="1">
              <a:solidFill>
                <a:schemeClr val="accent5"/>
              </a:solidFill>
            </a:endParaRPr>
          </a:p>
          <a:p>
            <a:pPr marL="0" lvl="0" indent="0" algn="l" rtl="0">
              <a:spcBef>
                <a:spcPts val="1200"/>
              </a:spcBef>
              <a:spcAft>
                <a:spcPts val="0"/>
              </a:spcAft>
              <a:buNone/>
            </a:pPr>
            <a:r>
              <a:rPr lang="tr" sz="1700" b="1">
                <a:solidFill>
                  <a:schemeClr val="accent5"/>
                </a:solidFill>
              </a:rPr>
              <a:t>Hukuk Fakülteleri, Uluslararası İlişkiler, Yabancı Diller, Siyaset Bilimi, Psikoloji, İktisadi ve idari Bilimler Fakülteleri, Maliye, Uluslararası Ticaret gibi fakültelere öğrenci gönderirler. </a:t>
            </a:r>
            <a:endParaRPr sz="1700" b="1">
              <a:solidFill>
                <a:schemeClr val="accent5"/>
              </a:solidFill>
            </a:endParaRPr>
          </a:p>
          <a:p>
            <a:pPr marL="0" lvl="0" indent="0" algn="l" rtl="0">
              <a:lnSpc>
                <a:spcPct val="100000"/>
              </a:lnSpc>
              <a:spcBef>
                <a:spcPts val="1200"/>
              </a:spcBef>
              <a:spcAft>
                <a:spcPts val="0"/>
              </a:spcAft>
              <a:buNone/>
            </a:pPr>
            <a:r>
              <a:rPr lang="tr" sz="1700" b="1">
                <a:solidFill>
                  <a:schemeClr val="accent5"/>
                </a:solidFill>
              </a:rPr>
              <a:t>Bazı sosyal bilimler liselerinde hazırlık sınıfı zorunluyken, bazı liselerde </a:t>
            </a:r>
            <a:endParaRPr sz="1700" b="1">
              <a:solidFill>
                <a:schemeClr val="accent5"/>
              </a:solidFill>
            </a:endParaRPr>
          </a:p>
          <a:p>
            <a:pPr marL="0" lvl="0" indent="0" algn="l" rtl="0">
              <a:lnSpc>
                <a:spcPct val="100000"/>
              </a:lnSpc>
              <a:spcBef>
                <a:spcPts val="1200"/>
              </a:spcBef>
              <a:spcAft>
                <a:spcPts val="1200"/>
              </a:spcAft>
              <a:buNone/>
            </a:pPr>
            <a:r>
              <a:rPr lang="tr" sz="1700" b="1">
                <a:solidFill>
                  <a:schemeClr val="accent5"/>
                </a:solidFill>
              </a:rPr>
              <a:t>ise böyle bir zorunluk bulunmamaktadır. </a:t>
            </a:r>
            <a:endParaRPr sz="1700" b="1">
              <a:solidFill>
                <a:schemeClr val="accent5"/>
              </a:solidFill>
            </a:endParaRPr>
          </a:p>
        </p:txBody>
      </p:sp>
      <p:pic>
        <p:nvPicPr>
          <p:cNvPr id="209" name="Google Shape;209;p24"/>
          <p:cNvPicPr preferRelativeResize="0"/>
          <p:nvPr/>
        </p:nvPicPr>
        <p:blipFill>
          <a:blip r:embed="rId3">
            <a:alphaModFix/>
          </a:blip>
          <a:stretch>
            <a:fillRect/>
          </a:stretch>
        </p:blipFill>
        <p:spPr>
          <a:xfrm>
            <a:off x="7542925" y="3528049"/>
            <a:ext cx="1428676" cy="14286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5"/>
          <p:cNvSpPr txBox="1">
            <a:spLocks noGrp="1"/>
          </p:cNvSpPr>
          <p:nvPr>
            <p:ph type="title"/>
          </p:nvPr>
        </p:nvSpPr>
        <p:spPr>
          <a:xfrm>
            <a:off x="819150" y="586975"/>
            <a:ext cx="7505700" cy="9546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tr" b="1">
                <a:solidFill>
                  <a:srgbClr val="FF00FF"/>
                </a:solidFill>
              </a:rPr>
              <a:t>Tekirdağ’da Bulunan Sosyal Bilimler Liseleri</a:t>
            </a:r>
            <a:endParaRPr b="1">
              <a:solidFill>
                <a:srgbClr val="FF00FF"/>
              </a:solidFill>
            </a:endParaRPr>
          </a:p>
        </p:txBody>
      </p:sp>
      <p:sp>
        <p:nvSpPr>
          <p:cNvPr id="215" name="Google Shape;215;p25"/>
          <p:cNvSpPr txBox="1">
            <a:spLocks noGrp="1"/>
          </p:cNvSpPr>
          <p:nvPr>
            <p:ph type="body" idx="1"/>
          </p:nvPr>
        </p:nvSpPr>
        <p:spPr>
          <a:xfrm>
            <a:off x="5747000" y="2386825"/>
            <a:ext cx="2471100" cy="7575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1200"/>
              </a:spcAft>
              <a:buNone/>
            </a:pPr>
            <a:r>
              <a:rPr lang="tr" sz="1900" b="1">
                <a:solidFill>
                  <a:schemeClr val="accent6"/>
                </a:solidFill>
              </a:rPr>
              <a:t>Tekirdağ Sosyal Bilimler Lisesi</a:t>
            </a:r>
            <a:endParaRPr sz="1900" b="1">
              <a:solidFill>
                <a:schemeClr val="accent6"/>
              </a:solidFill>
            </a:endParaRPr>
          </a:p>
        </p:txBody>
      </p:sp>
      <p:pic>
        <p:nvPicPr>
          <p:cNvPr id="216" name="Google Shape;216;p25"/>
          <p:cNvPicPr preferRelativeResize="0"/>
          <p:nvPr/>
        </p:nvPicPr>
        <p:blipFill>
          <a:blip r:embed="rId3">
            <a:alphaModFix/>
          </a:blip>
          <a:stretch>
            <a:fillRect/>
          </a:stretch>
        </p:blipFill>
        <p:spPr>
          <a:xfrm>
            <a:off x="977000" y="1541575"/>
            <a:ext cx="4357899" cy="2447999"/>
          </a:xfrm>
          <a:prstGeom prst="rect">
            <a:avLst/>
          </a:prstGeom>
          <a:noFill/>
          <a:ln>
            <a:noFill/>
          </a:ln>
        </p:spPr>
      </p:pic>
      <p:pic>
        <p:nvPicPr>
          <p:cNvPr id="217" name="Google Shape;217;p25"/>
          <p:cNvPicPr preferRelativeResize="0"/>
          <p:nvPr/>
        </p:nvPicPr>
        <p:blipFill>
          <a:blip r:embed="rId4">
            <a:alphaModFix/>
          </a:blip>
          <a:stretch>
            <a:fillRect/>
          </a:stretch>
        </p:blipFill>
        <p:spPr>
          <a:xfrm>
            <a:off x="7499750" y="3499299"/>
            <a:ext cx="1428676" cy="14286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6"/>
          <p:cNvSpPr txBox="1">
            <a:spLocks noGrp="1"/>
          </p:cNvSpPr>
          <p:nvPr>
            <p:ph type="title"/>
          </p:nvPr>
        </p:nvSpPr>
        <p:spPr>
          <a:xfrm>
            <a:off x="819150" y="674825"/>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tr" sz="3100" b="1">
                <a:solidFill>
                  <a:srgbClr val="9900FF"/>
                </a:solidFill>
              </a:rPr>
              <a:t>Anadolu Liseleri</a:t>
            </a:r>
            <a:endParaRPr sz="3100" b="1">
              <a:solidFill>
                <a:srgbClr val="9900FF"/>
              </a:solidFill>
            </a:endParaRPr>
          </a:p>
        </p:txBody>
      </p:sp>
      <p:sp>
        <p:nvSpPr>
          <p:cNvPr id="223" name="Google Shape;223;p26"/>
          <p:cNvSpPr txBox="1">
            <a:spLocks noGrp="1"/>
          </p:cNvSpPr>
          <p:nvPr>
            <p:ph type="body" idx="1"/>
          </p:nvPr>
        </p:nvSpPr>
        <p:spPr>
          <a:xfrm>
            <a:off x="819150" y="1547075"/>
            <a:ext cx="7505700" cy="289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1800" b="1"/>
              <a:t> Öğrencilerin ilgi ve yeteneklerine göre ayrışarak yükseköğrenime hazırlandığı liselerdir.  </a:t>
            </a:r>
            <a:endParaRPr sz="1800" b="1"/>
          </a:p>
          <a:p>
            <a:pPr marL="0" lvl="0" indent="0" algn="l" rtl="0">
              <a:spcBef>
                <a:spcPts val="1200"/>
              </a:spcBef>
              <a:spcAft>
                <a:spcPts val="0"/>
              </a:spcAft>
              <a:buNone/>
            </a:pPr>
            <a:r>
              <a:rPr lang="tr" sz="1800" b="1"/>
              <a:t>Anadolu liselerinin birçoğunda (öğrenci talebi dikkate alınarak) sayısal, eşit ağırlık, yabancı dil ve sözel bölümler açılmaktadır. </a:t>
            </a:r>
            <a:endParaRPr sz="1800" b="1"/>
          </a:p>
          <a:p>
            <a:pPr marL="0" lvl="0" indent="0" algn="l" rtl="0">
              <a:spcBef>
                <a:spcPts val="1200"/>
              </a:spcBef>
              <a:spcAft>
                <a:spcPts val="0"/>
              </a:spcAft>
              <a:buNone/>
            </a:pPr>
            <a:endParaRPr sz="1800" b="1"/>
          </a:p>
          <a:p>
            <a:pPr marL="0" lvl="0" indent="0" algn="l" rtl="0">
              <a:spcBef>
                <a:spcPts val="1200"/>
              </a:spcBef>
              <a:spcAft>
                <a:spcPts val="1200"/>
              </a:spcAft>
              <a:buNone/>
            </a:pPr>
            <a:endParaRPr sz="1400"/>
          </a:p>
        </p:txBody>
      </p:sp>
      <p:pic>
        <p:nvPicPr>
          <p:cNvPr id="224" name="Google Shape;224;p26"/>
          <p:cNvPicPr preferRelativeResize="0"/>
          <p:nvPr/>
        </p:nvPicPr>
        <p:blipFill>
          <a:blip r:embed="rId3">
            <a:alphaModFix/>
          </a:blip>
          <a:stretch>
            <a:fillRect/>
          </a:stretch>
        </p:blipFill>
        <p:spPr>
          <a:xfrm>
            <a:off x="7499750" y="3499299"/>
            <a:ext cx="1428676" cy="14286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7"/>
          <p:cNvSpPr txBox="1">
            <a:spLocks noGrp="1"/>
          </p:cNvSpPr>
          <p:nvPr>
            <p:ph type="title"/>
          </p:nvPr>
        </p:nvSpPr>
        <p:spPr>
          <a:xfrm>
            <a:off x="819150" y="586975"/>
            <a:ext cx="7505700" cy="9546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tr" b="1">
                <a:solidFill>
                  <a:srgbClr val="FF00FF"/>
                </a:solidFill>
              </a:rPr>
              <a:t>Tekirdağ’da Bulunan Bazı Anadolu Liseleri</a:t>
            </a:r>
            <a:endParaRPr b="1">
              <a:solidFill>
                <a:srgbClr val="FF00FF"/>
              </a:solidFill>
            </a:endParaRPr>
          </a:p>
        </p:txBody>
      </p:sp>
      <p:sp>
        <p:nvSpPr>
          <p:cNvPr id="230" name="Google Shape;230;p27"/>
          <p:cNvSpPr txBox="1">
            <a:spLocks noGrp="1"/>
          </p:cNvSpPr>
          <p:nvPr>
            <p:ph type="body" idx="1"/>
          </p:nvPr>
        </p:nvSpPr>
        <p:spPr>
          <a:xfrm>
            <a:off x="1537425" y="3794825"/>
            <a:ext cx="1853400" cy="757500"/>
          </a:xfrm>
          <a:prstGeom prst="rect">
            <a:avLst/>
          </a:prstGeom>
        </p:spPr>
        <p:txBody>
          <a:bodyPr spcFirstLastPara="1" wrap="square" lIns="91425" tIns="91425" rIns="91425" bIns="91425" anchor="t" anchorCtr="0">
            <a:normAutofit lnSpcReduction="20000"/>
          </a:bodyPr>
          <a:lstStyle/>
          <a:p>
            <a:pPr marL="0" lvl="0" indent="0" algn="ctr" rtl="0">
              <a:spcBef>
                <a:spcPts val="0"/>
              </a:spcBef>
              <a:spcAft>
                <a:spcPts val="1200"/>
              </a:spcAft>
              <a:buNone/>
            </a:pPr>
            <a:r>
              <a:rPr lang="tr" sz="1900" b="1">
                <a:solidFill>
                  <a:schemeClr val="accent6"/>
                </a:solidFill>
              </a:rPr>
              <a:t>Tekirdağ Anadolu Lisesi</a:t>
            </a:r>
            <a:endParaRPr sz="1900" b="1">
              <a:solidFill>
                <a:schemeClr val="accent6"/>
              </a:solidFill>
            </a:endParaRPr>
          </a:p>
        </p:txBody>
      </p:sp>
      <p:pic>
        <p:nvPicPr>
          <p:cNvPr id="231" name="Google Shape;231;p27"/>
          <p:cNvPicPr preferRelativeResize="0"/>
          <p:nvPr/>
        </p:nvPicPr>
        <p:blipFill>
          <a:blip r:embed="rId3">
            <a:alphaModFix/>
          </a:blip>
          <a:stretch>
            <a:fillRect/>
          </a:stretch>
        </p:blipFill>
        <p:spPr>
          <a:xfrm>
            <a:off x="718600" y="1550425"/>
            <a:ext cx="3491050" cy="2042651"/>
          </a:xfrm>
          <a:prstGeom prst="rect">
            <a:avLst/>
          </a:prstGeom>
          <a:noFill/>
          <a:ln>
            <a:noFill/>
          </a:ln>
        </p:spPr>
      </p:pic>
      <p:sp>
        <p:nvSpPr>
          <p:cNvPr id="232" name="Google Shape;232;p27"/>
          <p:cNvSpPr txBox="1">
            <a:spLocks noGrp="1"/>
          </p:cNvSpPr>
          <p:nvPr>
            <p:ph type="body" idx="1"/>
          </p:nvPr>
        </p:nvSpPr>
        <p:spPr>
          <a:xfrm>
            <a:off x="5582450" y="3794825"/>
            <a:ext cx="1853400" cy="757500"/>
          </a:xfrm>
          <a:prstGeom prst="rect">
            <a:avLst/>
          </a:prstGeom>
        </p:spPr>
        <p:txBody>
          <a:bodyPr spcFirstLastPara="1" wrap="square" lIns="91425" tIns="91425" rIns="91425" bIns="91425" anchor="t" anchorCtr="0">
            <a:normAutofit lnSpcReduction="20000"/>
          </a:bodyPr>
          <a:lstStyle/>
          <a:p>
            <a:pPr marL="0" lvl="0" indent="0" algn="ctr" rtl="0">
              <a:spcBef>
                <a:spcPts val="0"/>
              </a:spcBef>
              <a:spcAft>
                <a:spcPts val="1200"/>
              </a:spcAft>
              <a:buNone/>
            </a:pPr>
            <a:r>
              <a:rPr lang="tr" sz="1900" b="1">
                <a:solidFill>
                  <a:schemeClr val="accent6"/>
                </a:solidFill>
              </a:rPr>
              <a:t>Namık Kemal Lisesi</a:t>
            </a:r>
            <a:endParaRPr sz="1900" b="1">
              <a:solidFill>
                <a:schemeClr val="accent6"/>
              </a:solidFill>
            </a:endParaRPr>
          </a:p>
        </p:txBody>
      </p:sp>
      <p:pic>
        <p:nvPicPr>
          <p:cNvPr id="233" name="Google Shape;233;p27"/>
          <p:cNvPicPr preferRelativeResize="0"/>
          <p:nvPr/>
        </p:nvPicPr>
        <p:blipFill>
          <a:blip r:embed="rId4">
            <a:alphaModFix/>
          </a:blip>
          <a:stretch>
            <a:fillRect/>
          </a:stretch>
        </p:blipFill>
        <p:spPr>
          <a:xfrm>
            <a:off x="7499750" y="3499299"/>
            <a:ext cx="1428676" cy="1428676"/>
          </a:xfrm>
          <a:prstGeom prst="rect">
            <a:avLst/>
          </a:prstGeom>
          <a:noFill/>
          <a:ln>
            <a:noFill/>
          </a:ln>
        </p:spPr>
      </p:pic>
      <p:pic>
        <p:nvPicPr>
          <p:cNvPr id="234" name="Google Shape;234;p27"/>
          <p:cNvPicPr preferRelativeResize="0"/>
          <p:nvPr/>
        </p:nvPicPr>
        <p:blipFill>
          <a:blip r:embed="rId5">
            <a:alphaModFix/>
          </a:blip>
          <a:stretch>
            <a:fillRect/>
          </a:stretch>
        </p:blipFill>
        <p:spPr>
          <a:xfrm>
            <a:off x="4693450" y="1550425"/>
            <a:ext cx="3631395" cy="20426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8"/>
          <p:cNvSpPr txBox="1">
            <a:spLocks noGrp="1"/>
          </p:cNvSpPr>
          <p:nvPr>
            <p:ph type="title"/>
          </p:nvPr>
        </p:nvSpPr>
        <p:spPr>
          <a:xfrm>
            <a:off x="819150" y="586975"/>
            <a:ext cx="7505700" cy="9546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tr" b="1">
                <a:solidFill>
                  <a:srgbClr val="FF00FF"/>
                </a:solidFill>
              </a:rPr>
              <a:t>Tekirdağ’da Bulunan Bazı Anadolu Liseleri</a:t>
            </a:r>
            <a:endParaRPr b="1">
              <a:solidFill>
                <a:srgbClr val="FF00FF"/>
              </a:solidFill>
            </a:endParaRPr>
          </a:p>
        </p:txBody>
      </p:sp>
      <p:sp>
        <p:nvSpPr>
          <p:cNvPr id="240" name="Google Shape;240;p28"/>
          <p:cNvSpPr txBox="1">
            <a:spLocks noGrp="1"/>
          </p:cNvSpPr>
          <p:nvPr>
            <p:ph type="body" idx="1"/>
          </p:nvPr>
        </p:nvSpPr>
        <p:spPr>
          <a:xfrm>
            <a:off x="1523075" y="4125275"/>
            <a:ext cx="1853400" cy="757500"/>
          </a:xfrm>
          <a:prstGeom prst="rect">
            <a:avLst/>
          </a:prstGeom>
        </p:spPr>
        <p:txBody>
          <a:bodyPr spcFirstLastPara="1" wrap="square" lIns="91425" tIns="91425" rIns="91425" bIns="91425" anchor="t" anchorCtr="0">
            <a:normAutofit fontScale="77500"/>
          </a:bodyPr>
          <a:lstStyle/>
          <a:p>
            <a:pPr marL="0" lvl="0" indent="0" algn="ctr" rtl="0">
              <a:spcBef>
                <a:spcPts val="0"/>
              </a:spcBef>
              <a:spcAft>
                <a:spcPts val="1200"/>
              </a:spcAft>
              <a:buNone/>
            </a:pPr>
            <a:r>
              <a:rPr lang="tr" sz="1900" b="1">
                <a:solidFill>
                  <a:schemeClr val="accent6"/>
                </a:solidFill>
              </a:rPr>
              <a:t>Mehmet Akif Ersoy Anadolu Lisesi</a:t>
            </a:r>
            <a:endParaRPr sz="1900" b="1">
              <a:solidFill>
                <a:schemeClr val="accent6"/>
              </a:solidFill>
            </a:endParaRPr>
          </a:p>
        </p:txBody>
      </p:sp>
      <p:sp>
        <p:nvSpPr>
          <p:cNvPr id="241" name="Google Shape;241;p28"/>
          <p:cNvSpPr txBox="1">
            <a:spLocks noGrp="1"/>
          </p:cNvSpPr>
          <p:nvPr>
            <p:ph type="body" idx="1"/>
          </p:nvPr>
        </p:nvSpPr>
        <p:spPr>
          <a:xfrm>
            <a:off x="5341463" y="4125275"/>
            <a:ext cx="1853400" cy="757500"/>
          </a:xfrm>
          <a:prstGeom prst="rect">
            <a:avLst/>
          </a:prstGeom>
        </p:spPr>
        <p:txBody>
          <a:bodyPr spcFirstLastPara="1" wrap="square" lIns="91425" tIns="91425" rIns="91425" bIns="91425" anchor="t" anchorCtr="0">
            <a:normAutofit/>
          </a:bodyPr>
          <a:lstStyle/>
          <a:p>
            <a:pPr marL="0" lvl="0" indent="0" algn="ctr" rtl="0">
              <a:lnSpc>
                <a:spcPct val="95000"/>
              </a:lnSpc>
              <a:spcBef>
                <a:spcPts val="0"/>
              </a:spcBef>
              <a:spcAft>
                <a:spcPts val="1200"/>
              </a:spcAft>
              <a:buNone/>
            </a:pPr>
            <a:r>
              <a:rPr lang="tr" sz="1600" b="1">
                <a:solidFill>
                  <a:schemeClr val="accent6"/>
                </a:solidFill>
              </a:rPr>
              <a:t>Ticaret Borsası Anadolu Lisesi</a:t>
            </a:r>
            <a:endParaRPr sz="1600" b="1">
              <a:solidFill>
                <a:schemeClr val="accent6"/>
              </a:solidFill>
            </a:endParaRPr>
          </a:p>
        </p:txBody>
      </p:sp>
      <p:pic>
        <p:nvPicPr>
          <p:cNvPr id="242" name="Google Shape;242;p28"/>
          <p:cNvPicPr preferRelativeResize="0"/>
          <p:nvPr/>
        </p:nvPicPr>
        <p:blipFill>
          <a:blip r:embed="rId3">
            <a:alphaModFix/>
          </a:blip>
          <a:stretch>
            <a:fillRect/>
          </a:stretch>
        </p:blipFill>
        <p:spPr>
          <a:xfrm>
            <a:off x="819150" y="1268600"/>
            <a:ext cx="3275525" cy="2760602"/>
          </a:xfrm>
          <a:prstGeom prst="rect">
            <a:avLst/>
          </a:prstGeom>
          <a:noFill/>
          <a:ln>
            <a:noFill/>
          </a:ln>
        </p:spPr>
      </p:pic>
      <p:pic>
        <p:nvPicPr>
          <p:cNvPr id="243" name="Google Shape;243;p28"/>
          <p:cNvPicPr preferRelativeResize="0"/>
          <p:nvPr/>
        </p:nvPicPr>
        <p:blipFill>
          <a:blip r:embed="rId4">
            <a:alphaModFix/>
          </a:blip>
          <a:stretch>
            <a:fillRect/>
          </a:stretch>
        </p:blipFill>
        <p:spPr>
          <a:xfrm>
            <a:off x="4476250" y="1304962"/>
            <a:ext cx="3583824" cy="2687875"/>
          </a:xfrm>
          <a:prstGeom prst="rect">
            <a:avLst/>
          </a:prstGeom>
          <a:noFill/>
          <a:ln>
            <a:noFill/>
          </a:ln>
        </p:spPr>
      </p:pic>
      <p:pic>
        <p:nvPicPr>
          <p:cNvPr id="244" name="Google Shape;244;p28"/>
          <p:cNvPicPr preferRelativeResize="0"/>
          <p:nvPr/>
        </p:nvPicPr>
        <p:blipFill>
          <a:blip r:embed="rId5">
            <a:alphaModFix/>
          </a:blip>
          <a:stretch>
            <a:fillRect/>
          </a:stretch>
        </p:blipFill>
        <p:spPr>
          <a:xfrm>
            <a:off x="7499750" y="3499299"/>
            <a:ext cx="1428676" cy="14286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9"/>
          <p:cNvSpPr txBox="1">
            <a:spLocks noGrp="1"/>
          </p:cNvSpPr>
          <p:nvPr>
            <p:ph type="title"/>
          </p:nvPr>
        </p:nvSpPr>
        <p:spPr>
          <a:xfrm>
            <a:off x="819150" y="586975"/>
            <a:ext cx="7505700" cy="9546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tr" b="1">
                <a:solidFill>
                  <a:srgbClr val="FF00FF"/>
                </a:solidFill>
              </a:rPr>
              <a:t>Tekirdağ’da Bulunan Bazı Anadolu Liseleri</a:t>
            </a:r>
            <a:endParaRPr b="1">
              <a:solidFill>
                <a:srgbClr val="FF00FF"/>
              </a:solidFill>
            </a:endParaRPr>
          </a:p>
        </p:txBody>
      </p:sp>
      <p:sp>
        <p:nvSpPr>
          <p:cNvPr id="250" name="Google Shape;250;p29"/>
          <p:cNvSpPr txBox="1">
            <a:spLocks noGrp="1"/>
          </p:cNvSpPr>
          <p:nvPr>
            <p:ph type="body" idx="1"/>
          </p:nvPr>
        </p:nvSpPr>
        <p:spPr>
          <a:xfrm>
            <a:off x="1551800" y="4168375"/>
            <a:ext cx="1853400" cy="757500"/>
          </a:xfrm>
          <a:prstGeom prst="rect">
            <a:avLst/>
          </a:prstGeom>
        </p:spPr>
        <p:txBody>
          <a:bodyPr spcFirstLastPara="1" wrap="square" lIns="91425" tIns="91425" rIns="91425" bIns="91425" anchor="t" anchorCtr="0">
            <a:normAutofit/>
          </a:bodyPr>
          <a:lstStyle/>
          <a:p>
            <a:pPr marL="0" lvl="0" indent="0" algn="ctr" rtl="0">
              <a:lnSpc>
                <a:spcPct val="95000"/>
              </a:lnSpc>
              <a:spcBef>
                <a:spcPts val="0"/>
              </a:spcBef>
              <a:spcAft>
                <a:spcPts val="1200"/>
              </a:spcAft>
              <a:buNone/>
            </a:pPr>
            <a:r>
              <a:rPr lang="tr" sz="1800" b="1">
                <a:solidFill>
                  <a:schemeClr val="accent6"/>
                </a:solidFill>
              </a:rPr>
              <a:t>Cemile Yeşil Anadolu Lisesi</a:t>
            </a:r>
            <a:endParaRPr sz="1800" b="1">
              <a:solidFill>
                <a:schemeClr val="accent6"/>
              </a:solidFill>
            </a:endParaRPr>
          </a:p>
        </p:txBody>
      </p:sp>
      <p:sp>
        <p:nvSpPr>
          <p:cNvPr id="251" name="Google Shape;251;p29"/>
          <p:cNvSpPr txBox="1">
            <a:spLocks noGrp="1"/>
          </p:cNvSpPr>
          <p:nvPr>
            <p:ph type="body" idx="1"/>
          </p:nvPr>
        </p:nvSpPr>
        <p:spPr>
          <a:xfrm>
            <a:off x="5502275" y="4082175"/>
            <a:ext cx="1853400" cy="757500"/>
          </a:xfrm>
          <a:prstGeom prst="rect">
            <a:avLst/>
          </a:prstGeom>
        </p:spPr>
        <p:txBody>
          <a:bodyPr spcFirstLastPara="1" wrap="square" lIns="91425" tIns="91425" rIns="91425" bIns="91425" anchor="t" anchorCtr="0">
            <a:normAutofit/>
          </a:bodyPr>
          <a:lstStyle/>
          <a:p>
            <a:pPr marL="0" lvl="0" indent="0" algn="ctr" rtl="0">
              <a:lnSpc>
                <a:spcPct val="95000"/>
              </a:lnSpc>
              <a:spcBef>
                <a:spcPts val="0"/>
              </a:spcBef>
              <a:spcAft>
                <a:spcPts val="1200"/>
              </a:spcAft>
              <a:buNone/>
            </a:pPr>
            <a:r>
              <a:rPr lang="tr" sz="1800" b="1">
                <a:solidFill>
                  <a:schemeClr val="accent6"/>
                </a:solidFill>
              </a:rPr>
              <a:t>Mimar Sinan Anadolu Lisesi</a:t>
            </a:r>
            <a:endParaRPr sz="1800" b="1">
              <a:solidFill>
                <a:schemeClr val="accent6"/>
              </a:solidFill>
            </a:endParaRPr>
          </a:p>
        </p:txBody>
      </p:sp>
      <p:pic>
        <p:nvPicPr>
          <p:cNvPr id="252" name="Google Shape;252;p29"/>
          <p:cNvPicPr preferRelativeResize="0"/>
          <p:nvPr/>
        </p:nvPicPr>
        <p:blipFill>
          <a:blip r:embed="rId3">
            <a:alphaModFix/>
          </a:blip>
          <a:stretch>
            <a:fillRect/>
          </a:stretch>
        </p:blipFill>
        <p:spPr>
          <a:xfrm>
            <a:off x="1135150" y="1280675"/>
            <a:ext cx="2887700" cy="2887700"/>
          </a:xfrm>
          <a:prstGeom prst="rect">
            <a:avLst/>
          </a:prstGeom>
          <a:noFill/>
          <a:ln>
            <a:noFill/>
          </a:ln>
        </p:spPr>
      </p:pic>
      <p:pic>
        <p:nvPicPr>
          <p:cNvPr id="253" name="Google Shape;253;p29"/>
          <p:cNvPicPr preferRelativeResize="0"/>
          <p:nvPr/>
        </p:nvPicPr>
        <p:blipFill>
          <a:blip r:embed="rId4">
            <a:alphaModFix/>
          </a:blip>
          <a:stretch>
            <a:fillRect/>
          </a:stretch>
        </p:blipFill>
        <p:spPr>
          <a:xfrm>
            <a:off x="4215976" y="1485225"/>
            <a:ext cx="4426025" cy="2478600"/>
          </a:xfrm>
          <a:prstGeom prst="rect">
            <a:avLst/>
          </a:prstGeom>
          <a:noFill/>
          <a:ln>
            <a:noFill/>
          </a:ln>
        </p:spPr>
      </p:pic>
      <p:pic>
        <p:nvPicPr>
          <p:cNvPr id="254" name="Google Shape;254;p29"/>
          <p:cNvPicPr preferRelativeResize="0"/>
          <p:nvPr/>
        </p:nvPicPr>
        <p:blipFill>
          <a:blip r:embed="rId5">
            <a:alphaModFix/>
          </a:blip>
          <a:stretch>
            <a:fillRect/>
          </a:stretch>
        </p:blipFill>
        <p:spPr>
          <a:xfrm>
            <a:off x="7499750" y="3499299"/>
            <a:ext cx="1428676" cy="14286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0"/>
          <p:cNvSpPr txBox="1">
            <a:spLocks noGrp="1"/>
          </p:cNvSpPr>
          <p:nvPr>
            <p:ph type="title"/>
          </p:nvPr>
        </p:nvSpPr>
        <p:spPr>
          <a:xfrm>
            <a:off x="819150" y="674825"/>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tr" sz="3100" b="1">
                <a:solidFill>
                  <a:srgbClr val="9900FF"/>
                </a:solidFill>
              </a:rPr>
              <a:t>Mesleki ve Teknik Anadolu Liseleri</a:t>
            </a:r>
            <a:endParaRPr sz="3100" b="1">
              <a:solidFill>
                <a:srgbClr val="9900FF"/>
              </a:solidFill>
            </a:endParaRPr>
          </a:p>
        </p:txBody>
      </p:sp>
      <p:sp>
        <p:nvSpPr>
          <p:cNvPr id="260" name="Google Shape;260;p30"/>
          <p:cNvSpPr txBox="1">
            <a:spLocks noGrp="1"/>
          </p:cNvSpPr>
          <p:nvPr>
            <p:ph type="body" idx="1"/>
          </p:nvPr>
        </p:nvSpPr>
        <p:spPr>
          <a:xfrm>
            <a:off x="819150" y="1547075"/>
            <a:ext cx="7505700" cy="289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1800" b="1"/>
              <a:t> Meslek lisesi iş gücü eksikliğinin giderilmesi amacıyla özellikle teknisyen yetiştiren liselerdir. </a:t>
            </a:r>
            <a:endParaRPr sz="1800" b="1"/>
          </a:p>
          <a:p>
            <a:pPr marL="0" lvl="0" indent="0" algn="l" rtl="0">
              <a:spcBef>
                <a:spcPts val="1200"/>
              </a:spcBef>
              <a:spcAft>
                <a:spcPts val="0"/>
              </a:spcAft>
              <a:buNone/>
            </a:pPr>
            <a:r>
              <a:rPr lang="tr" sz="1800" b="1"/>
              <a:t>Meslek lisesinde tercih edilen alan gelecekte yapılacak mesleği belirler. </a:t>
            </a:r>
            <a:endParaRPr sz="1800" b="1"/>
          </a:p>
          <a:p>
            <a:pPr marL="0" lvl="0" indent="0" algn="l" rtl="0">
              <a:spcBef>
                <a:spcPts val="1200"/>
              </a:spcBef>
              <a:spcAft>
                <a:spcPts val="0"/>
              </a:spcAft>
              <a:buNone/>
            </a:pPr>
            <a:r>
              <a:rPr lang="tr" sz="1800" b="1"/>
              <a:t>Bu liselerde makine, bilgisayar, gıda, kimya, çocuk gelişimi, mobilya tasarımı, elektrik, turizm ve otelcilik gibi birçok bölüm bulunmaktadır. </a:t>
            </a:r>
            <a:endParaRPr sz="1800" b="1"/>
          </a:p>
          <a:p>
            <a:pPr marL="0" lvl="0" indent="0" algn="l" rtl="0">
              <a:spcBef>
                <a:spcPts val="1200"/>
              </a:spcBef>
              <a:spcAft>
                <a:spcPts val="0"/>
              </a:spcAft>
              <a:buNone/>
            </a:pPr>
            <a:endParaRPr sz="1800" b="1"/>
          </a:p>
          <a:p>
            <a:pPr marL="0" lvl="0" indent="0" algn="l" rtl="0">
              <a:spcBef>
                <a:spcPts val="1200"/>
              </a:spcBef>
              <a:spcAft>
                <a:spcPts val="0"/>
              </a:spcAft>
              <a:buNone/>
            </a:pPr>
            <a:endParaRPr sz="1800" b="1"/>
          </a:p>
          <a:p>
            <a:pPr marL="0" lvl="0" indent="0" algn="l" rtl="0">
              <a:spcBef>
                <a:spcPts val="1200"/>
              </a:spcBef>
              <a:spcAft>
                <a:spcPts val="1200"/>
              </a:spcAft>
              <a:buNone/>
            </a:pPr>
            <a:endParaRPr sz="1400"/>
          </a:p>
        </p:txBody>
      </p:sp>
      <p:pic>
        <p:nvPicPr>
          <p:cNvPr id="261" name="Google Shape;261;p30"/>
          <p:cNvPicPr preferRelativeResize="0"/>
          <p:nvPr/>
        </p:nvPicPr>
        <p:blipFill>
          <a:blip r:embed="rId3">
            <a:alphaModFix/>
          </a:blip>
          <a:stretch>
            <a:fillRect/>
          </a:stretch>
        </p:blipFill>
        <p:spPr>
          <a:xfrm>
            <a:off x="7499750" y="3499299"/>
            <a:ext cx="1428676" cy="14286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1"/>
          <p:cNvSpPr txBox="1">
            <a:spLocks noGrp="1"/>
          </p:cNvSpPr>
          <p:nvPr>
            <p:ph type="title"/>
          </p:nvPr>
        </p:nvSpPr>
        <p:spPr>
          <a:xfrm>
            <a:off x="819150" y="586975"/>
            <a:ext cx="7505700" cy="9546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tr" b="1">
                <a:solidFill>
                  <a:srgbClr val="FF00FF"/>
                </a:solidFill>
              </a:rPr>
              <a:t>Tekirdağ’da Bulunan Bazı Mesleki ve Teknik Anadolu Liseleri</a:t>
            </a:r>
            <a:endParaRPr b="1">
              <a:solidFill>
                <a:srgbClr val="FF00FF"/>
              </a:solidFill>
            </a:endParaRPr>
          </a:p>
        </p:txBody>
      </p:sp>
      <p:sp>
        <p:nvSpPr>
          <p:cNvPr id="267" name="Google Shape;267;p31"/>
          <p:cNvSpPr txBox="1">
            <a:spLocks noGrp="1"/>
          </p:cNvSpPr>
          <p:nvPr>
            <p:ph type="body" idx="1"/>
          </p:nvPr>
        </p:nvSpPr>
        <p:spPr>
          <a:xfrm>
            <a:off x="1537425" y="4053425"/>
            <a:ext cx="1853400" cy="7575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SzPts val="770"/>
              <a:buNone/>
            </a:pPr>
            <a:r>
              <a:rPr lang="tr" sz="1430" b="1">
                <a:solidFill>
                  <a:schemeClr val="accent6"/>
                </a:solidFill>
              </a:rPr>
              <a:t>Çorlu Mesleki ve Teknik </a:t>
            </a:r>
            <a:br>
              <a:rPr lang="tr" sz="1430" b="1">
                <a:solidFill>
                  <a:schemeClr val="accent6"/>
                </a:solidFill>
              </a:rPr>
            </a:br>
            <a:r>
              <a:rPr lang="tr" sz="1430" b="1">
                <a:solidFill>
                  <a:schemeClr val="accent6"/>
                </a:solidFill>
              </a:rPr>
              <a:t>Anadolu Lisesi</a:t>
            </a:r>
            <a:endParaRPr sz="1430" b="1">
              <a:solidFill>
                <a:schemeClr val="accent6"/>
              </a:solidFill>
            </a:endParaRPr>
          </a:p>
        </p:txBody>
      </p:sp>
      <p:sp>
        <p:nvSpPr>
          <p:cNvPr id="268" name="Google Shape;268;p31"/>
          <p:cNvSpPr txBox="1">
            <a:spLocks noGrp="1"/>
          </p:cNvSpPr>
          <p:nvPr>
            <p:ph type="body" idx="1"/>
          </p:nvPr>
        </p:nvSpPr>
        <p:spPr>
          <a:xfrm>
            <a:off x="5137575" y="3954875"/>
            <a:ext cx="22620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tr" sz="1500" b="1">
                <a:solidFill>
                  <a:schemeClr val="accent6"/>
                </a:solidFill>
              </a:rPr>
              <a:t>Hacı Fahri Zümbül Mesleki ve Teknik Anadolu Lisesi</a:t>
            </a:r>
            <a:endParaRPr sz="1500" b="1">
              <a:solidFill>
                <a:schemeClr val="accent6"/>
              </a:solidFill>
            </a:endParaRPr>
          </a:p>
        </p:txBody>
      </p:sp>
      <p:pic>
        <p:nvPicPr>
          <p:cNvPr id="269" name="Google Shape;269;p31"/>
          <p:cNvPicPr preferRelativeResize="0"/>
          <p:nvPr/>
        </p:nvPicPr>
        <p:blipFill>
          <a:blip r:embed="rId3">
            <a:alphaModFix/>
          </a:blip>
          <a:stretch>
            <a:fillRect/>
          </a:stretch>
        </p:blipFill>
        <p:spPr>
          <a:xfrm>
            <a:off x="742850" y="1573800"/>
            <a:ext cx="3442525" cy="2447375"/>
          </a:xfrm>
          <a:prstGeom prst="rect">
            <a:avLst/>
          </a:prstGeom>
          <a:noFill/>
          <a:ln>
            <a:noFill/>
          </a:ln>
        </p:spPr>
      </p:pic>
      <p:pic>
        <p:nvPicPr>
          <p:cNvPr id="270" name="Google Shape;270;p31"/>
          <p:cNvPicPr preferRelativeResize="0"/>
          <p:nvPr/>
        </p:nvPicPr>
        <p:blipFill>
          <a:blip r:embed="rId4">
            <a:alphaModFix/>
          </a:blip>
          <a:stretch>
            <a:fillRect/>
          </a:stretch>
        </p:blipFill>
        <p:spPr>
          <a:xfrm>
            <a:off x="4672050" y="1624813"/>
            <a:ext cx="3652800" cy="2345350"/>
          </a:xfrm>
          <a:prstGeom prst="rect">
            <a:avLst/>
          </a:prstGeom>
          <a:noFill/>
          <a:ln>
            <a:noFill/>
          </a:ln>
        </p:spPr>
      </p:pic>
      <p:pic>
        <p:nvPicPr>
          <p:cNvPr id="271" name="Google Shape;271;p31"/>
          <p:cNvPicPr preferRelativeResize="0"/>
          <p:nvPr/>
        </p:nvPicPr>
        <p:blipFill>
          <a:blip r:embed="rId5">
            <a:alphaModFix/>
          </a:blip>
          <a:stretch>
            <a:fillRect/>
          </a:stretch>
        </p:blipFill>
        <p:spPr>
          <a:xfrm>
            <a:off x="7499750" y="3499299"/>
            <a:ext cx="1428676" cy="14286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body" idx="1"/>
          </p:nvPr>
        </p:nvSpPr>
        <p:spPr>
          <a:xfrm>
            <a:off x="819150" y="928400"/>
            <a:ext cx="7505700" cy="2448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tr" sz="1900" b="1" dirty="0">
                <a:solidFill>
                  <a:srgbClr val="1C4587"/>
                </a:solidFill>
              </a:rPr>
              <a:t>Lise zorunlu eğitimin son aşamasıdır. </a:t>
            </a:r>
            <a:endParaRPr sz="1900" b="1" dirty="0">
              <a:solidFill>
                <a:srgbClr val="1C4587"/>
              </a:solidFill>
            </a:endParaRPr>
          </a:p>
          <a:p>
            <a:pPr marL="0" lvl="0" indent="0" algn="just" rtl="0">
              <a:spcBef>
                <a:spcPts val="1200"/>
              </a:spcBef>
              <a:spcAft>
                <a:spcPts val="0"/>
              </a:spcAft>
              <a:buNone/>
            </a:pPr>
            <a:r>
              <a:rPr lang="tr" sz="1900" b="1" dirty="0">
                <a:solidFill>
                  <a:srgbClr val="1C4587"/>
                </a:solidFill>
              </a:rPr>
              <a:t>Ülkemizde farklı türde birçok lise bulunmaktadır. Ayrıca her bir lise kendi içlerinde alan ve dallara ayrılır. Alan seçimi sınavla alan bazı liselere girerken yapılmaktadır. Diğer liselerde ise alan seçimi 9.sınıfın sonunda yapılmaktadır. </a:t>
            </a:r>
            <a:endParaRPr sz="1900" b="1" dirty="0">
              <a:solidFill>
                <a:srgbClr val="1C4587"/>
              </a:solidFill>
            </a:endParaRPr>
          </a:p>
          <a:p>
            <a:pPr marL="0" lvl="0" indent="0" algn="just" rtl="0">
              <a:spcBef>
                <a:spcPts val="1200"/>
              </a:spcBef>
              <a:spcAft>
                <a:spcPts val="1200"/>
              </a:spcAft>
              <a:buNone/>
            </a:pPr>
            <a:r>
              <a:rPr lang="tr" sz="1900" b="1" dirty="0">
                <a:solidFill>
                  <a:srgbClr val="1C4587"/>
                </a:solidFill>
              </a:rPr>
              <a:t>Liseler branş derslerinin sayısının arttığı ve belirli mesleki  yönelimlere göre öğretim yapan kurumlardır. </a:t>
            </a:r>
            <a:endParaRPr sz="1900" b="1" dirty="0">
              <a:solidFill>
                <a:srgbClr val="1C4587"/>
              </a:solidFill>
            </a:endParaRPr>
          </a:p>
        </p:txBody>
      </p:sp>
      <p:pic>
        <p:nvPicPr>
          <p:cNvPr id="135" name="Google Shape;135;p14"/>
          <p:cNvPicPr preferRelativeResize="0"/>
          <p:nvPr/>
        </p:nvPicPr>
        <p:blipFill>
          <a:blip r:embed="rId3">
            <a:alphaModFix/>
          </a:blip>
          <a:stretch>
            <a:fillRect/>
          </a:stretch>
        </p:blipFill>
        <p:spPr>
          <a:xfrm>
            <a:off x="7514100" y="3499324"/>
            <a:ext cx="1428676" cy="142867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2"/>
          <p:cNvSpPr txBox="1">
            <a:spLocks noGrp="1"/>
          </p:cNvSpPr>
          <p:nvPr>
            <p:ph type="title"/>
          </p:nvPr>
        </p:nvSpPr>
        <p:spPr>
          <a:xfrm>
            <a:off x="819150" y="586975"/>
            <a:ext cx="7505700" cy="9546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tr" b="1">
                <a:solidFill>
                  <a:srgbClr val="FF00FF"/>
                </a:solidFill>
              </a:rPr>
              <a:t>Tekirdağ’da Bulunan Bazı Mesleki ve Teknik Anadolu Liseleri</a:t>
            </a:r>
            <a:endParaRPr b="1">
              <a:solidFill>
                <a:srgbClr val="FF00FF"/>
              </a:solidFill>
            </a:endParaRPr>
          </a:p>
        </p:txBody>
      </p:sp>
      <p:sp>
        <p:nvSpPr>
          <p:cNvPr id="277" name="Google Shape;277;p32"/>
          <p:cNvSpPr txBox="1">
            <a:spLocks noGrp="1"/>
          </p:cNvSpPr>
          <p:nvPr>
            <p:ph type="body" idx="1"/>
          </p:nvPr>
        </p:nvSpPr>
        <p:spPr>
          <a:xfrm>
            <a:off x="1537425" y="4053425"/>
            <a:ext cx="1853400" cy="7575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SzPts val="770"/>
              <a:buNone/>
            </a:pPr>
            <a:r>
              <a:rPr lang="tr" sz="1430" b="1">
                <a:solidFill>
                  <a:schemeClr val="accent6"/>
                </a:solidFill>
              </a:rPr>
              <a:t>Dr. Sadık Ahmet Mesleki ve Teknik </a:t>
            </a:r>
            <a:br>
              <a:rPr lang="tr" sz="1430" b="1">
                <a:solidFill>
                  <a:schemeClr val="accent6"/>
                </a:solidFill>
              </a:rPr>
            </a:br>
            <a:r>
              <a:rPr lang="tr" sz="1430" b="1">
                <a:solidFill>
                  <a:schemeClr val="accent6"/>
                </a:solidFill>
              </a:rPr>
              <a:t>Anadolu Lisesi</a:t>
            </a:r>
            <a:endParaRPr sz="1430" b="1">
              <a:solidFill>
                <a:schemeClr val="accent6"/>
              </a:solidFill>
            </a:endParaRPr>
          </a:p>
        </p:txBody>
      </p:sp>
      <p:sp>
        <p:nvSpPr>
          <p:cNvPr id="278" name="Google Shape;278;p32"/>
          <p:cNvSpPr txBox="1">
            <a:spLocks noGrp="1"/>
          </p:cNvSpPr>
          <p:nvPr>
            <p:ph type="body" idx="1"/>
          </p:nvPr>
        </p:nvSpPr>
        <p:spPr>
          <a:xfrm>
            <a:off x="5051375" y="4053425"/>
            <a:ext cx="22620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tr" sz="1500" b="1">
                <a:solidFill>
                  <a:schemeClr val="accent6"/>
                </a:solidFill>
              </a:rPr>
              <a:t>Süleymanpaşa Mesleki ve Teknik Anadolu Lisesi</a:t>
            </a:r>
            <a:endParaRPr sz="1500" b="1">
              <a:solidFill>
                <a:schemeClr val="accent6"/>
              </a:solidFill>
            </a:endParaRPr>
          </a:p>
        </p:txBody>
      </p:sp>
      <p:pic>
        <p:nvPicPr>
          <p:cNvPr id="279" name="Google Shape;279;p32"/>
          <p:cNvPicPr preferRelativeResize="0"/>
          <p:nvPr/>
        </p:nvPicPr>
        <p:blipFill>
          <a:blip r:embed="rId3">
            <a:alphaModFix/>
          </a:blip>
          <a:stretch>
            <a:fillRect/>
          </a:stretch>
        </p:blipFill>
        <p:spPr>
          <a:xfrm>
            <a:off x="488825" y="1624825"/>
            <a:ext cx="3752560" cy="2345350"/>
          </a:xfrm>
          <a:prstGeom prst="rect">
            <a:avLst/>
          </a:prstGeom>
          <a:noFill/>
          <a:ln>
            <a:noFill/>
          </a:ln>
        </p:spPr>
      </p:pic>
      <p:pic>
        <p:nvPicPr>
          <p:cNvPr id="280" name="Google Shape;280;p32"/>
          <p:cNvPicPr preferRelativeResize="0"/>
          <p:nvPr/>
        </p:nvPicPr>
        <p:blipFill>
          <a:blip r:embed="rId4">
            <a:alphaModFix/>
          </a:blip>
          <a:stretch>
            <a:fillRect/>
          </a:stretch>
        </p:blipFill>
        <p:spPr>
          <a:xfrm>
            <a:off x="4640650" y="1624823"/>
            <a:ext cx="3933699" cy="2209725"/>
          </a:xfrm>
          <a:prstGeom prst="rect">
            <a:avLst/>
          </a:prstGeom>
          <a:noFill/>
          <a:ln>
            <a:noFill/>
          </a:ln>
        </p:spPr>
      </p:pic>
      <p:pic>
        <p:nvPicPr>
          <p:cNvPr id="281" name="Google Shape;281;p32"/>
          <p:cNvPicPr preferRelativeResize="0"/>
          <p:nvPr/>
        </p:nvPicPr>
        <p:blipFill>
          <a:blip r:embed="rId5">
            <a:alphaModFix/>
          </a:blip>
          <a:stretch>
            <a:fillRect/>
          </a:stretch>
        </p:blipFill>
        <p:spPr>
          <a:xfrm>
            <a:off x="7499750" y="3499299"/>
            <a:ext cx="1428676" cy="14286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3"/>
          <p:cNvSpPr txBox="1">
            <a:spLocks noGrp="1"/>
          </p:cNvSpPr>
          <p:nvPr>
            <p:ph type="title"/>
          </p:nvPr>
        </p:nvSpPr>
        <p:spPr>
          <a:xfrm>
            <a:off x="819150" y="674825"/>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tr" sz="3100" b="1">
                <a:solidFill>
                  <a:srgbClr val="9900FF"/>
                </a:solidFill>
              </a:rPr>
              <a:t>Anadolu İmam Hatip Liseleri</a:t>
            </a:r>
            <a:endParaRPr sz="3100" b="1">
              <a:solidFill>
                <a:srgbClr val="9900FF"/>
              </a:solidFill>
            </a:endParaRPr>
          </a:p>
        </p:txBody>
      </p:sp>
      <p:sp>
        <p:nvSpPr>
          <p:cNvPr id="287" name="Google Shape;287;p33"/>
          <p:cNvSpPr txBox="1">
            <a:spLocks noGrp="1"/>
          </p:cNvSpPr>
          <p:nvPr>
            <p:ph type="body" idx="1"/>
          </p:nvPr>
        </p:nvSpPr>
        <p:spPr>
          <a:xfrm>
            <a:off x="819150" y="1978100"/>
            <a:ext cx="7505700" cy="289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1800" b="1"/>
              <a:t> Anadolu lisesi öğretiminin yanında dini öğretim de yapan liselerdir. </a:t>
            </a:r>
            <a:endParaRPr sz="1800" b="1"/>
          </a:p>
          <a:p>
            <a:pPr marL="0" lvl="0" indent="0" algn="l" rtl="0">
              <a:spcBef>
                <a:spcPts val="1200"/>
              </a:spcBef>
              <a:spcAft>
                <a:spcPts val="0"/>
              </a:spcAft>
              <a:buNone/>
            </a:pPr>
            <a:r>
              <a:rPr lang="tr" sz="1800" b="1"/>
              <a:t>İmamlık, hatiplik, Kuran kursu öğreticiliği alanlarında eleman yetiştirirler. </a:t>
            </a:r>
            <a:endParaRPr sz="1800" b="1"/>
          </a:p>
          <a:p>
            <a:pPr marL="0" lvl="0" indent="0" algn="l" rtl="0">
              <a:spcBef>
                <a:spcPts val="1200"/>
              </a:spcBef>
              <a:spcAft>
                <a:spcPts val="0"/>
              </a:spcAft>
              <a:buNone/>
            </a:pPr>
            <a:endParaRPr sz="1800" b="1"/>
          </a:p>
          <a:p>
            <a:pPr marL="0" lvl="0" indent="0" algn="l" rtl="0">
              <a:spcBef>
                <a:spcPts val="1200"/>
              </a:spcBef>
              <a:spcAft>
                <a:spcPts val="0"/>
              </a:spcAft>
              <a:buNone/>
            </a:pPr>
            <a:endParaRPr sz="1800" b="1"/>
          </a:p>
          <a:p>
            <a:pPr marL="0" lvl="0" indent="0" algn="l" rtl="0">
              <a:spcBef>
                <a:spcPts val="1200"/>
              </a:spcBef>
              <a:spcAft>
                <a:spcPts val="0"/>
              </a:spcAft>
              <a:buNone/>
            </a:pPr>
            <a:endParaRPr sz="1800" b="1"/>
          </a:p>
          <a:p>
            <a:pPr marL="0" lvl="0" indent="0" algn="l" rtl="0">
              <a:spcBef>
                <a:spcPts val="1200"/>
              </a:spcBef>
              <a:spcAft>
                <a:spcPts val="1200"/>
              </a:spcAft>
              <a:buNone/>
            </a:pPr>
            <a:endParaRPr sz="1400"/>
          </a:p>
        </p:txBody>
      </p:sp>
      <p:pic>
        <p:nvPicPr>
          <p:cNvPr id="288" name="Google Shape;288;p33"/>
          <p:cNvPicPr preferRelativeResize="0"/>
          <p:nvPr/>
        </p:nvPicPr>
        <p:blipFill>
          <a:blip r:embed="rId3">
            <a:alphaModFix/>
          </a:blip>
          <a:stretch>
            <a:fillRect/>
          </a:stretch>
        </p:blipFill>
        <p:spPr>
          <a:xfrm>
            <a:off x="7499750" y="3499299"/>
            <a:ext cx="1428676" cy="14286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4"/>
          <p:cNvSpPr txBox="1">
            <a:spLocks noGrp="1"/>
          </p:cNvSpPr>
          <p:nvPr>
            <p:ph type="title"/>
          </p:nvPr>
        </p:nvSpPr>
        <p:spPr>
          <a:xfrm>
            <a:off x="819150" y="586975"/>
            <a:ext cx="7505700" cy="9546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tr" b="1">
                <a:solidFill>
                  <a:srgbClr val="FF00FF"/>
                </a:solidFill>
              </a:rPr>
              <a:t>Tekirdağ’da Bulunan Bazı Anadolu İmam Hatip Liseleri</a:t>
            </a:r>
            <a:endParaRPr b="1">
              <a:solidFill>
                <a:srgbClr val="FF00FF"/>
              </a:solidFill>
            </a:endParaRPr>
          </a:p>
        </p:txBody>
      </p:sp>
      <p:sp>
        <p:nvSpPr>
          <p:cNvPr id="294" name="Google Shape;294;p34"/>
          <p:cNvSpPr txBox="1">
            <a:spLocks noGrp="1"/>
          </p:cNvSpPr>
          <p:nvPr>
            <p:ph type="body" idx="1"/>
          </p:nvPr>
        </p:nvSpPr>
        <p:spPr>
          <a:xfrm>
            <a:off x="1537425" y="4053425"/>
            <a:ext cx="1853400" cy="7575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SzPts val="770"/>
              <a:buNone/>
            </a:pPr>
            <a:r>
              <a:rPr lang="tr" sz="1430" b="1">
                <a:solidFill>
                  <a:schemeClr val="accent6"/>
                </a:solidFill>
              </a:rPr>
              <a:t>Süleymanpaşa Anadolu İmam Hatip Lisesi</a:t>
            </a:r>
            <a:endParaRPr sz="1430" b="1">
              <a:solidFill>
                <a:schemeClr val="accent6"/>
              </a:solidFill>
            </a:endParaRPr>
          </a:p>
        </p:txBody>
      </p:sp>
      <p:sp>
        <p:nvSpPr>
          <p:cNvPr id="295" name="Google Shape;295;p34"/>
          <p:cNvSpPr txBox="1">
            <a:spLocks noGrp="1"/>
          </p:cNvSpPr>
          <p:nvPr>
            <p:ph type="body" idx="1"/>
          </p:nvPr>
        </p:nvSpPr>
        <p:spPr>
          <a:xfrm>
            <a:off x="5367450" y="4117075"/>
            <a:ext cx="22620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tr" sz="1500" b="1">
                <a:solidFill>
                  <a:schemeClr val="accent6"/>
                </a:solidFill>
              </a:rPr>
              <a:t>Çorlu Anadolu İmam Hatip Lisesi</a:t>
            </a:r>
            <a:endParaRPr sz="1500" b="1">
              <a:solidFill>
                <a:schemeClr val="accent6"/>
              </a:solidFill>
            </a:endParaRPr>
          </a:p>
        </p:txBody>
      </p:sp>
      <p:pic>
        <p:nvPicPr>
          <p:cNvPr id="296" name="Google Shape;296;p34"/>
          <p:cNvPicPr preferRelativeResize="0"/>
          <p:nvPr/>
        </p:nvPicPr>
        <p:blipFill>
          <a:blip r:embed="rId3">
            <a:alphaModFix/>
          </a:blip>
          <a:stretch>
            <a:fillRect/>
          </a:stretch>
        </p:blipFill>
        <p:spPr>
          <a:xfrm>
            <a:off x="545950" y="1591850"/>
            <a:ext cx="3548726" cy="2411325"/>
          </a:xfrm>
          <a:prstGeom prst="rect">
            <a:avLst/>
          </a:prstGeom>
          <a:noFill/>
          <a:ln>
            <a:noFill/>
          </a:ln>
        </p:spPr>
      </p:pic>
      <p:pic>
        <p:nvPicPr>
          <p:cNvPr id="297" name="Google Shape;297;p34"/>
          <p:cNvPicPr preferRelativeResize="0"/>
          <p:nvPr/>
        </p:nvPicPr>
        <p:blipFill>
          <a:blip r:embed="rId4">
            <a:alphaModFix/>
          </a:blip>
          <a:stretch>
            <a:fillRect/>
          </a:stretch>
        </p:blipFill>
        <p:spPr>
          <a:xfrm>
            <a:off x="4335725" y="1573450"/>
            <a:ext cx="3989125" cy="2411325"/>
          </a:xfrm>
          <a:prstGeom prst="rect">
            <a:avLst/>
          </a:prstGeom>
          <a:noFill/>
          <a:ln>
            <a:noFill/>
          </a:ln>
        </p:spPr>
      </p:pic>
      <p:pic>
        <p:nvPicPr>
          <p:cNvPr id="298" name="Google Shape;298;p34"/>
          <p:cNvPicPr preferRelativeResize="0"/>
          <p:nvPr/>
        </p:nvPicPr>
        <p:blipFill>
          <a:blip r:embed="rId5">
            <a:alphaModFix/>
          </a:blip>
          <a:stretch>
            <a:fillRect/>
          </a:stretch>
        </p:blipFill>
        <p:spPr>
          <a:xfrm>
            <a:off x="7499750" y="3499299"/>
            <a:ext cx="1428676" cy="14286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5"/>
          <p:cNvSpPr txBox="1">
            <a:spLocks noGrp="1"/>
          </p:cNvSpPr>
          <p:nvPr>
            <p:ph type="title"/>
          </p:nvPr>
        </p:nvSpPr>
        <p:spPr>
          <a:xfrm>
            <a:off x="819150" y="674825"/>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tr" sz="3100" b="1">
                <a:solidFill>
                  <a:srgbClr val="9900FF"/>
                </a:solidFill>
              </a:rPr>
              <a:t>Çok Programlı Anadolu Liseleri</a:t>
            </a:r>
            <a:endParaRPr sz="3100" b="1">
              <a:solidFill>
                <a:srgbClr val="9900FF"/>
              </a:solidFill>
            </a:endParaRPr>
          </a:p>
        </p:txBody>
      </p:sp>
      <p:sp>
        <p:nvSpPr>
          <p:cNvPr id="304" name="Google Shape;304;p35"/>
          <p:cNvSpPr txBox="1">
            <a:spLocks noGrp="1"/>
          </p:cNvSpPr>
          <p:nvPr>
            <p:ph type="body" idx="1"/>
          </p:nvPr>
        </p:nvSpPr>
        <p:spPr>
          <a:xfrm>
            <a:off x="819150" y="1547075"/>
            <a:ext cx="7505700" cy="289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1800" b="1"/>
              <a:t> Nufüsun ve öğrencinin az olduğu bölgelerde birden fazla lisenin özelliklerini taşıyan liseler kurulmaktadır. Bu liseler çok programlı anadolu liseleri olarak adlandırılırlar. </a:t>
            </a:r>
            <a:endParaRPr sz="1800" b="1"/>
          </a:p>
          <a:p>
            <a:pPr marL="0" lvl="0" indent="0" algn="l" rtl="0">
              <a:spcBef>
                <a:spcPts val="1200"/>
              </a:spcBef>
              <a:spcAft>
                <a:spcPts val="0"/>
              </a:spcAft>
              <a:buNone/>
            </a:pPr>
            <a:r>
              <a:rPr lang="tr" sz="1800" b="1"/>
              <a:t>Çok programlı liselerde anadolu lisesi, meslek ve teknik lise programları tek bir çatı altında toplanır.</a:t>
            </a:r>
            <a:endParaRPr sz="1800" b="1"/>
          </a:p>
          <a:p>
            <a:pPr marL="0" lvl="0" indent="0" algn="l" rtl="0">
              <a:spcBef>
                <a:spcPts val="1200"/>
              </a:spcBef>
              <a:spcAft>
                <a:spcPts val="0"/>
              </a:spcAft>
              <a:buNone/>
            </a:pPr>
            <a:r>
              <a:rPr lang="tr" sz="1800" b="1"/>
              <a:t>Bu liselerde hangi alan/dalların açılacağı değişiklik gösterir. Tüm çok programlı liselerde aynı alan ve dallar bulunmaz. </a:t>
            </a:r>
            <a:endParaRPr sz="1800" b="1"/>
          </a:p>
          <a:p>
            <a:pPr marL="0" lvl="0" indent="0" algn="l" rtl="0">
              <a:spcBef>
                <a:spcPts val="1200"/>
              </a:spcBef>
              <a:spcAft>
                <a:spcPts val="0"/>
              </a:spcAft>
              <a:buNone/>
            </a:pPr>
            <a:endParaRPr sz="1800" b="1"/>
          </a:p>
          <a:p>
            <a:pPr marL="0" lvl="0" indent="0" algn="l" rtl="0">
              <a:spcBef>
                <a:spcPts val="1200"/>
              </a:spcBef>
              <a:spcAft>
                <a:spcPts val="0"/>
              </a:spcAft>
              <a:buNone/>
            </a:pPr>
            <a:endParaRPr sz="1800" b="1"/>
          </a:p>
          <a:p>
            <a:pPr marL="0" lvl="0" indent="0" algn="l" rtl="0">
              <a:spcBef>
                <a:spcPts val="1200"/>
              </a:spcBef>
              <a:spcAft>
                <a:spcPts val="0"/>
              </a:spcAft>
              <a:buNone/>
            </a:pPr>
            <a:endParaRPr sz="1800" b="1"/>
          </a:p>
          <a:p>
            <a:pPr marL="0" lvl="0" indent="0" algn="l" rtl="0">
              <a:spcBef>
                <a:spcPts val="1200"/>
              </a:spcBef>
              <a:spcAft>
                <a:spcPts val="1200"/>
              </a:spcAft>
              <a:buNone/>
            </a:pPr>
            <a:endParaRPr sz="1400"/>
          </a:p>
        </p:txBody>
      </p:sp>
      <p:pic>
        <p:nvPicPr>
          <p:cNvPr id="305" name="Google Shape;305;p35"/>
          <p:cNvPicPr preferRelativeResize="0"/>
          <p:nvPr/>
        </p:nvPicPr>
        <p:blipFill>
          <a:blip r:embed="rId3">
            <a:alphaModFix/>
          </a:blip>
          <a:stretch>
            <a:fillRect/>
          </a:stretch>
        </p:blipFill>
        <p:spPr>
          <a:xfrm>
            <a:off x="7499750" y="3499299"/>
            <a:ext cx="1428676" cy="14286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6"/>
          <p:cNvSpPr txBox="1">
            <a:spLocks noGrp="1"/>
          </p:cNvSpPr>
          <p:nvPr>
            <p:ph type="title"/>
          </p:nvPr>
        </p:nvSpPr>
        <p:spPr>
          <a:xfrm>
            <a:off x="819150" y="586975"/>
            <a:ext cx="7505700" cy="9546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tr" b="1" dirty="0">
                <a:solidFill>
                  <a:srgbClr val="FF00FF"/>
                </a:solidFill>
              </a:rPr>
              <a:t>Tekirdağ’da Bulunan Bazı Çok Programlı Anadolu Liseleri</a:t>
            </a:r>
            <a:endParaRPr b="1" dirty="0">
              <a:solidFill>
                <a:srgbClr val="FF00FF"/>
              </a:solidFill>
            </a:endParaRPr>
          </a:p>
        </p:txBody>
      </p:sp>
      <p:sp>
        <p:nvSpPr>
          <p:cNvPr id="311" name="Google Shape;311;p36"/>
          <p:cNvSpPr txBox="1">
            <a:spLocks noGrp="1"/>
          </p:cNvSpPr>
          <p:nvPr>
            <p:ph type="body" idx="1"/>
          </p:nvPr>
        </p:nvSpPr>
        <p:spPr>
          <a:xfrm>
            <a:off x="6135000" y="2684500"/>
            <a:ext cx="18534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SzPts val="770"/>
              <a:buNone/>
            </a:pPr>
            <a:r>
              <a:rPr lang="tr" sz="1629" b="1">
                <a:solidFill>
                  <a:schemeClr val="accent6"/>
                </a:solidFill>
              </a:rPr>
              <a:t>Ergene Atatürk Çok Programlı Anadolu Lisesi</a:t>
            </a:r>
            <a:endParaRPr sz="1629" b="1">
              <a:solidFill>
                <a:schemeClr val="accent6"/>
              </a:solidFill>
            </a:endParaRPr>
          </a:p>
        </p:txBody>
      </p:sp>
      <p:pic>
        <p:nvPicPr>
          <p:cNvPr id="312" name="Google Shape;312;p36"/>
          <p:cNvPicPr preferRelativeResize="0"/>
          <p:nvPr/>
        </p:nvPicPr>
        <p:blipFill>
          <a:blip r:embed="rId3">
            <a:alphaModFix/>
          </a:blip>
          <a:stretch>
            <a:fillRect/>
          </a:stretch>
        </p:blipFill>
        <p:spPr>
          <a:xfrm>
            <a:off x="819149" y="1785800"/>
            <a:ext cx="4899049" cy="2752000"/>
          </a:xfrm>
          <a:prstGeom prst="rect">
            <a:avLst/>
          </a:prstGeom>
          <a:noFill/>
          <a:ln>
            <a:noFill/>
          </a:ln>
        </p:spPr>
      </p:pic>
      <p:pic>
        <p:nvPicPr>
          <p:cNvPr id="313" name="Google Shape;313;p36"/>
          <p:cNvPicPr preferRelativeResize="0"/>
          <p:nvPr/>
        </p:nvPicPr>
        <p:blipFill>
          <a:blip r:embed="rId4">
            <a:alphaModFix/>
          </a:blip>
          <a:stretch>
            <a:fillRect/>
          </a:stretch>
        </p:blipFill>
        <p:spPr>
          <a:xfrm>
            <a:off x="7499750" y="3499299"/>
            <a:ext cx="1428676" cy="142867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7"/>
          <p:cNvSpPr txBox="1">
            <a:spLocks noGrp="1"/>
          </p:cNvSpPr>
          <p:nvPr>
            <p:ph type="title"/>
          </p:nvPr>
        </p:nvSpPr>
        <p:spPr>
          <a:xfrm>
            <a:off x="819150" y="674825"/>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tr" sz="3100" b="1">
                <a:solidFill>
                  <a:srgbClr val="9900FF"/>
                </a:solidFill>
              </a:rPr>
              <a:t>Spor Liseleri</a:t>
            </a:r>
            <a:endParaRPr sz="3100" b="1">
              <a:solidFill>
                <a:srgbClr val="9900FF"/>
              </a:solidFill>
            </a:endParaRPr>
          </a:p>
        </p:txBody>
      </p:sp>
      <p:sp>
        <p:nvSpPr>
          <p:cNvPr id="319" name="Google Shape;319;p37"/>
          <p:cNvSpPr txBox="1">
            <a:spLocks noGrp="1"/>
          </p:cNvSpPr>
          <p:nvPr>
            <p:ph type="body" idx="1"/>
          </p:nvPr>
        </p:nvSpPr>
        <p:spPr>
          <a:xfrm>
            <a:off x="819150" y="1547075"/>
            <a:ext cx="7505700" cy="289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1800" b="1"/>
              <a:t>Spor liselerine yetenek sınavı ile öğrenci alınmaktadır. </a:t>
            </a:r>
            <a:endParaRPr sz="1800" b="1"/>
          </a:p>
          <a:p>
            <a:pPr marL="0" lvl="0" indent="0" algn="l" rtl="0">
              <a:spcBef>
                <a:spcPts val="1200"/>
              </a:spcBef>
              <a:spcAft>
                <a:spcPts val="0"/>
              </a:spcAft>
              <a:buNone/>
            </a:pPr>
            <a:r>
              <a:rPr lang="tr" sz="1800" b="1"/>
              <a:t>Beden eğitimi ve spor yüksek öğretim kurumlarına öğrenci yetiştirirler. </a:t>
            </a:r>
            <a:endParaRPr sz="1800" b="1"/>
          </a:p>
          <a:p>
            <a:pPr marL="0" lvl="0" indent="0" algn="l" rtl="0">
              <a:spcBef>
                <a:spcPts val="1200"/>
              </a:spcBef>
              <a:spcAft>
                <a:spcPts val="0"/>
              </a:spcAft>
              <a:buNone/>
            </a:pPr>
            <a:r>
              <a:rPr lang="tr" sz="1800" b="1"/>
              <a:t>Spor liselerinde öğrencinin fiziki yeterliklerini geliştirebileceği spor salonu, futbol sahası gibi alanlarla birlikte öğrencilerin kullanımı için gerekli araç gereçler bulunur. </a:t>
            </a:r>
            <a:endParaRPr sz="1800" b="1"/>
          </a:p>
          <a:p>
            <a:pPr marL="0" lvl="0" indent="0" algn="l" rtl="0">
              <a:spcBef>
                <a:spcPts val="1200"/>
              </a:spcBef>
              <a:spcAft>
                <a:spcPts val="0"/>
              </a:spcAft>
              <a:buNone/>
            </a:pPr>
            <a:endParaRPr sz="1800" b="1"/>
          </a:p>
          <a:p>
            <a:pPr marL="0" lvl="0" indent="0" algn="l" rtl="0">
              <a:spcBef>
                <a:spcPts val="1200"/>
              </a:spcBef>
              <a:spcAft>
                <a:spcPts val="0"/>
              </a:spcAft>
              <a:buNone/>
            </a:pPr>
            <a:endParaRPr sz="1800" b="1"/>
          </a:p>
          <a:p>
            <a:pPr marL="0" lvl="0" indent="0" algn="l" rtl="0">
              <a:spcBef>
                <a:spcPts val="1200"/>
              </a:spcBef>
              <a:spcAft>
                <a:spcPts val="0"/>
              </a:spcAft>
              <a:buNone/>
            </a:pPr>
            <a:endParaRPr sz="1800" b="1"/>
          </a:p>
          <a:p>
            <a:pPr marL="0" lvl="0" indent="0" algn="l" rtl="0">
              <a:spcBef>
                <a:spcPts val="1200"/>
              </a:spcBef>
              <a:spcAft>
                <a:spcPts val="1200"/>
              </a:spcAft>
              <a:buNone/>
            </a:pPr>
            <a:endParaRPr sz="1400"/>
          </a:p>
        </p:txBody>
      </p:sp>
      <p:pic>
        <p:nvPicPr>
          <p:cNvPr id="320" name="Google Shape;320;p37"/>
          <p:cNvPicPr preferRelativeResize="0"/>
          <p:nvPr/>
        </p:nvPicPr>
        <p:blipFill>
          <a:blip r:embed="rId3">
            <a:alphaModFix/>
          </a:blip>
          <a:stretch>
            <a:fillRect/>
          </a:stretch>
        </p:blipFill>
        <p:spPr>
          <a:xfrm>
            <a:off x="7499750" y="3499299"/>
            <a:ext cx="1428676" cy="142867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8"/>
          <p:cNvSpPr txBox="1">
            <a:spLocks noGrp="1"/>
          </p:cNvSpPr>
          <p:nvPr>
            <p:ph type="title"/>
          </p:nvPr>
        </p:nvSpPr>
        <p:spPr>
          <a:xfrm>
            <a:off x="819150" y="586975"/>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tr" b="1">
                <a:solidFill>
                  <a:srgbClr val="FF00FF"/>
                </a:solidFill>
              </a:rPr>
              <a:t>Tekirdağ’da Bulunan Spor Liseleri</a:t>
            </a:r>
            <a:endParaRPr b="1">
              <a:solidFill>
                <a:srgbClr val="FF00FF"/>
              </a:solidFill>
            </a:endParaRPr>
          </a:p>
        </p:txBody>
      </p:sp>
      <p:sp>
        <p:nvSpPr>
          <p:cNvPr id="326" name="Google Shape;326;p38"/>
          <p:cNvSpPr txBox="1">
            <a:spLocks noGrp="1"/>
          </p:cNvSpPr>
          <p:nvPr>
            <p:ph type="body" idx="1"/>
          </p:nvPr>
        </p:nvSpPr>
        <p:spPr>
          <a:xfrm>
            <a:off x="5632100" y="2544888"/>
            <a:ext cx="2298600" cy="7575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SzPts val="770"/>
              <a:buNone/>
            </a:pPr>
            <a:r>
              <a:rPr lang="tr" sz="1729" b="1">
                <a:solidFill>
                  <a:schemeClr val="accent6"/>
                </a:solidFill>
              </a:rPr>
              <a:t>Gazi Mustafa Kemal Atatürk Spor Lisesi</a:t>
            </a:r>
            <a:endParaRPr sz="1729" b="1">
              <a:solidFill>
                <a:schemeClr val="accent6"/>
              </a:solidFill>
            </a:endParaRPr>
          </a:p>
        </p:txBody>
      </p:sp>
      <p:pic>
        <p:nvPicPr>
          <p:cNvPr id="327" name="Google Shape;327;p38"/>
          <p:cNvPicPr preferRelativeResize="0"/>
          <p:nvPr/>
        </p:nvPicPr>
        <p:blipFill>
          <a:blip r:embed="rId3">
            <a:alphaModFix/>
          </a:blip>
          <a:stretch>
            <a:fillRect/>
          </a:stretch>
        </p:blipFill>
        <p:spPr>
          <a:xfrm>
            <a:off x="883476" y="1275075"/>
            <a:ext cx="4435595" cy="3297125"/>
          </a:xfrm>
          <a:prstGeom prst="rect">
            <a:avLst/>
          </a:prstGeom>
          <a:noFill/>
          <a:ln>
            <a:noFill/>
          </a:ln>
        </p:spPr>
      </p:pic>
      <p:pic>
        <p:nvPicPr>
          <p:cNvPr id="328" name="Google Shape;328;p38"/>
          <p:cNvPicPr preferRelativeResize="0"/>
          <p:nvPr/>
        </p:nvPicPr>
        <p:blipFill>
          <a:blip r:embed="rId4">
            <a:alphaModFix/>
          </a:blip>
          <a:stretch>
            <a:fillRect/>
          </a:stretch>
        </p:blipFill>
        <p:spPr>
          <a:xfrm>
            <a:off x="7499750" y="3499299"/>
            <a:ext cx="1428676" cy="14286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9"/>
          <p:cNvSpPr txBox="1">
            <a:spLocks noGrp="1"/>
          </p:cNvSpPr>
          <p:nvPr>
            <p:ph type="title"/>
          </p:nvPr>
        </p:nvSpPr>
        <p:spPr>
          <a:xfrm>
            <a:off x="819150" y="674825"/>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tr" sz="3100" b="1">
                <a:solidFill>
                  <a:srgbClr val="9900FF"/>
                </a:solidFill>
              </a:rPr>
              <a:t>Güzel Sanatlar Liseleri</a:t>
            </a:r>
            <a:endParaRPr sz="3100" b="1">
              <a:solidFill>
                <a:srgbClr val="9900FF"/>
              </a:solidFill>
            </a:endParaRPr>
          </a:p>
        </p:txBody>
      </p:sp>
      <p:sp>
        <p:nvSpPr>
          <p:cNvPr id="334" name="Google Shape;334;p39"/>
          <p:cNvSpPr txBox="1">
            <a:spLocks noGrp="1"/>
          </p:cNvSpPr>
          <p:nvPr>
            <p:ph type="body" idx="1"/>
          </p:nvPr>
        </p:nvSpPr>
        <p:spPr>
          <a:xfrm>
            <a:off x="819150" y="1547075"/>
            <a:ext cx="7505700" cy="289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1800" b="1"/>
              <a:t>Güzel sanatlar liselerine yetenek sınavı ile öğrenci alınmaktadır. </a:t>
            </a:r>
            <a:endParaRPr sz="1800" b="1"/>
          </a:p>
          <a:p>
            <a:pPr marL="0" lvl="0" indent="0" algn="l" rtl="0">
              <a:spcBef>
                <a:spcPts val="1200"/>
              </a:spcBef>
              <a:spcAft>
                <a:spcPts val="0"/>
              </a:spcAft>
              <a:buNone/>
            </a:pPr>
            <a:r>
              <a:rPr lang="tr" sz="1800" b="1"/>
              <a:t>Güzel sanatlar liseleri, öğrencilere güzel sanatlarla ilgili temel bilgi ve beceriler kazandırmayı ve güzel sanatlar alanında nitelikli insan yetiştirilmesine kaynaklık etmektedir. </a:t>
            </a:r>
            <a:endParaRPr sz="1800" b="1"/>
          </a:p>
          <a:p>
            <a:pPr marL="0" lvl="0" indent="0" algn="l" rtl="0">
              <a:spcBef>
                <a:spcPts val="1200"/>
              </a:spcBef>
              <a:spcAft>
                <a:spcPts val="0"/>
              </a:spcAft>
              <a:buNone/>
            </a:pPr>
            <a:r>
              <a:rPr lang="tr" sz="1800" b="1"/>
              <a:t>Resim ve müzik olmak üzere iki bölüme ayrılırlar. </a:t>
            </a:r>
            <a:endParaRPr sz="1800" b="1"/>
          </a:p>
          <a:p>
            <a:pPr marL="0" lvl="0" indent="0" algn="l" rtl="0">
              <a:spcBef>
                <a:spcPts val="1200"/>
              </a:spcBef>
              <a:spcAft>
                <a:spcPts val="0"/>
              </a:spcAft>
              <a:buNone/>
            </a:pPr>
            <a:endParaRPr sz="1800" b="1"/>
          </a:p>
          <a:p>
            <a:pPr marL="0" lvl="0" indent="0" algn="l" rtl="0">
              <a:spcBef>
                <a:spcPts val="1200"/>
              </a:spcBef>
              <a:spcAft>
                <a:spcPts val="0"/>
              </a:spcAft>
              <a:buNone/>
            </a:pPr>
            <a:endParaRPr sz="1800" b="1"/>
          </a:p>
          <a:p>
            <a:pPr marL="0" lvl="0" indent="0" algn="l" rtl="0">
              <a:spcBef>
                <a:spcPts val="1200"/>
              </a:spcBef>
              <a:spcAft>
                <a:spcPts val="0"/>
              </a:spcAft>
              <a:buNone/>
            </a:pPr>
            <a:endParaRPr sz="1800" b="1"/>
          </a:p>
          <a:p>
            <a:pPr marL="0" lvl="0" indent="0" algn="l" rtl="0">
              <a:spcBef>
                <a:spcPts val="1200"/>
              </a:spcBef>
              <a:spcAft>
                <a:spcPts val="1200"/>
              </a:spcAft>
              <a:buNone/>
            </a:pPr>
            <a:endParaRPr sz="1400"/>
          </a:p>
        </p:txBody>
      </p:sp>
      <p:pic>
        <p:nvPicPr>
          <p:cNvPr id="335" name="Google Shape;335;p39"/>
          <p:cNvPicPr preferRelativeResize="0"/>
          <p:nvPr/>
        </p:nvPicPr>
        <p:blipFill>
          <a:blip r:embed="rId3">
            <a:alphaModFix/>
          </a:blip>
          <a:stretch>
            <a:fillRect/>
          </a:stretch>
        </p:blipFill>
        <p:spPr>
          <a:xfrm>
            <a:off x="7499750" y="3499299"/>
            <a:ext cx="1428676" cy="14286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0"/>
          <p:cNvSpPr txBox="1">
            <a:spLocks noGrp="1"/>
          </p:cNvSpPr>
          <p:nvPr>
            <p:ph type="title"/>
          </p:nvPr>
        </p:nvSpPr>
        <p:spPr>
          <a:xfrm>
            <a:off x="819150" y="586975"/>
            <a:ext cx="7505700" cy="9546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tr" b="1">
                <a:solidFill>
                  <a:srgbClr val="FF00FF"/>
                </a:solidFill>
              </a:rPr>
              <a:t>Tekirdağ’da Bulunan Güzel Sanatlar Liseleri</a:t>
            </a:r>
            <a:endParaRPr b="1">
              <a:solidFill>
                <a:srgbClr val="FF00FF"/>
              </a:solidFill>
            </a:endParaRPr>
          </a:p>
        </p:txBody>
      </p:sp>
      <p:sp>
        <p:nvSpPr>
          <p:cNvPr id="341" name="Google Shape;341;p40"/>
          <p:cNvSpPr txBox="1">
            <a:spLocks noGrp="1"/>
          </p:cNvSpPr>
          <p:nvPr>
            <p:ph type="body" idx="1"/>
          </p:nvPr>
        </p:nvSpPr>
        <p:spPr>
          <a:xfrm>
            <a:off x="6026250" y="2544888"/>
            <a:ext cx="2298600" cy="7575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SzPts val="770"/>
              <a:buNone/>
            </a:pPr>
            <a:r>
              <a:rPr lang="tr" sz="1729" b="1">
                <a:solidFill>
                  <a:schemeClr val="accent6"/>
                </a:solidFill>
              </a:rPr>
              <a:t>Yahya Kemal Beyatlı Güzel Sanatlar Lisesi</a:t>
            </a:r>
            <a:endParaRPr sz="1729" b="1">
              <a:solidFill>
                <a:schemeClr val="accent6"/>
              </a:solidFill>
            </a:endParaRPr>
          </a:p>
        </p:txBody>
      </p:sp>
      <p:pic>
        <p:nvPicPr>
          <p:cNvPr id="342" name="Google Shape;342;p40"/>
          <p:cNvPicPr preferRelativeResize="0"/>
          <p:nvPr/>
        </p:nvPicPr>
        <p:blipFill>
          <a:blip r:embed="rId3">
            <a:alphaModFix/>
          </a:blip>
          <a:stretch>
            <a:fillRect/>
          </a:stretch>
        </p:blipFill>
        <p:spPr>
          <a:xfrm>
            <a:off x="717725" y="1462652"/>
            <a:ext cx="5201726" cy="2922000"/>
          </a:xfrm>
          <a:prstGeom prst="rect">
            <a:avLst/>
          </a:prstGeom>
          <a:noFill/>
          <a:ln>
            <a:noFill/>
          </a:ln>
        </p:spPr>
      </p:pic>
      <p:pic>
        <p:nvPicPr>
          <p:cNvPr id="343" name="Google Shape;343;p40"/>
          <p:cNvPicPr preferRelativeResize="0"/>
          <p:nvPr/>
        </p:nvPicPr>
        <p:blipFill>
          <a:blip r:embed="rId4">
            <a:alphaModFix/>
          </a:blip>
          <a:stretch>
            <a:fillRect/>
          </a:stretch>
        </p:blipFill>
        <p:spPr>
          <a:xfrm>
            <a:off x="7499750" y="3499299"/>
            <a:ext cx="1428676" cy="14286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5"/>
          <p:cNvSpPr txBox="1">
            <a:spLocks noGrp="1"/>
          </p:cNvSpPr>
          <p:nvPr>
            <p:ph type="title"/>
          </p:nvPr>
        </p:nvSpPr>
        <p:spPr>
          <a:xfrm>
            <a:off x="723300" y="845600"/>
            <a:ext cx="78054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tr"/>
              <a:t>Tüm Liselerde Görülen Ortak ve Zorunlu Dersler</a:t>
            </a:r>
            <a:endParaRPr sz="2888"/>
          </a:p>
        </p:txBody>
      </p:sp>
      <p:sp>
        <p:nvSpPr>
          <p:cNvPr id="141" name="Google Shape;141;p15"/>
          <p:cNvSpPr txBox="1">
            <a:spLocks noGrp="1"/>
          </p:cNvSpPr>
          <p:nvPr>
            <p:ph type="body" idx="1"/>
          </p:nvPr>
        </p:nvSpPr>
        <p:spPr>
          <a:xfrm>
            <a:off x="819150" y="1629050"/>
            <a:ext cx="7505700" cy="2821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accent5"/>
              </a:buClr>
              <a:buSzPts val="1800"/>
              <a:buChar char="●"/>
            </a:pPr>
            <a:r>
              <a:rPr lang="tr" sz="1800" b="1">
                <a:solidFill>
                  <a:schemeClr val="accent5"/>
                </a:solidFill>
              </a:rPr>
              <a:t>Türk Dili ve  Edebiyatı (Tüm sınıflarda)</a:t>
            </a:r>
            <a:endParaRPr sz="1800" b="1">
              <a:solidFill>
                <a:schemeClr val="accent5"/>
              </a:solidFill>
            </a:endParaRPr>
          </a:p>
          <a:p>
            <a:pPr marL="457200" lvl="0" indent="-342900" algn="l" rtl="0">
              <a:spcBef>
                <a:spcPts val="0"/>
              </a:spcBef>
              <a:spcAft>
                <a:spcPts val="0"/>
              </a:spcAft>
              <a:buClr>
                <a:schemeClr val="accent5"/>
              </a:buClr>
              <a:buSzPts val="1800"/>
              <a:buChar char="●"/>
            </a:pPr>
            <a:r>
              <a:rPr lang="tr" sz="1800" b="1">
                <a:solidFill>
                  <a:schemeClr val="accent5"/>
                </a:solidFill>
              </a:rPr>
              <a:t>Din Kültürü ve Ahlak Bilgisi (Tüm sınıflarda)</a:t>
            </a:r>
            <a:endParaRPr sz="1800" b="1">
              <a:solidFill>
                <a:schemeClr val="accent5"/>
              </a:solidFill>
            </a:endParaRPr>
          </a:p>
          <a:p>
            <a:pPr marL="457200" lvl="0" indent="-342900" algn="l" rtl="0">
              <a:spcBef>
                <a:spcPts val="0"/>
              </a:spcBef>
              <a:spcAft>
                <a:spcPts val="0"/>
              </a:spcAft>
              <a:buClr>
                <a:schemeClr val="accent5"/>
              </a:buClr>
              <a:buSzPts val="1800"/>
              <a:buChar char="●"/>
            </a:pPr>
            <a:r>
              <a:rPr lang="tr" sz="1800" b="1">
                <a:solidFill>
                  <a:schemeClr val="accent5"/>
                </a:solidFill>
              </a:rPr>
              <a:t>Yabancı Dil (Tüm sınıflarda)</a:t>
            </a:r>
            <a:endParaRPr sz="1800" b="1">
              <a:solidFill>
                <a:schemeClr val="accent5"/>
              </a:solidFill>
            </a:endParaRPr>
          </a:p>
          <a:p>
            <a:pPr marL="457200" lvl="0" indent="-342900" algn="l" rtl="0">
              <a:spcBef>
                <a:spcPts val="0"/>
              </a:spcBef>
              <a:spcAft>
                <a:spcPts val="0"/>
              </a:spcAft>
              <a:buClr>
                <a:schemeClr val="accent5"/>
              </a:buClr>
              <a:buSzPts val="1800"/>
              <a:buChar char="●"/>
            </a:pPr>
            <a:r>
              <a:rPr lang="tr" sz="1800" b="1">
                <a:solidFill>
                  <a:schemeClr val="accent5"/>
                </a:solidFill>
              </a:rPr>
              <a:t>Tarih (9., 10. ve11.sınıflarda)</a:t>
            </a:r>
            <a:endParaRPr sz="1800" b="1">
              <a:solidFill>
                <a:schemeClr val="accent5"/>
              </a:solidFill>
            </a:endParaRPr>
          </a:p>
          <a:p>
            <a:pPr marL="457200" lvl="0" indent="-342900" algn="l" rtl="0">
              <a:spcBef>
                <a:spcPts val="0"/>
              </a:spcBef>
              <a:spcAft>
                <a:spcPts val="0"/>
              </a:spcAft>
              <a:buClr>
                <a:schemeClr val="accent5"/>
              </a:buClr>
              <a:buSzPts val="1800"/>
              <a:buChar char="●"/>
            </a:pPr>
            <a:r>
              <a:rPr lang="tr" sz="1800" b="1">
                <a:solidFill>
                  <a:schemeClr val="accent5"/>
                </a:solidFill>
              </a:rPr>
              <a:t>T.C. Inkilap Tarihi ve Atatürkçülük (12.sınıflarda)</a:t>
            </a:r>
            <a:endParaRPr sz="1800" b="1">
              <a:solidFill>
                <a:schemeClr val="accent5"/>
              </a:solidFill>
            </a:endParaRPr>
          </a:p>
          <a:p>
            <a:pPr marL="457200" lvl="0" indent="-342900" algn="l" rtl="0">
              <a:spcBef>
                <a:spcPts val="0"/>
              </a:spcBef>
              <a:spcAft>
                <a:spcPts val="0"/>
              </a:spcAft>
              <a:buClr>
                <a:schemeClr val="accent5"/>
              </a:buClr>
              <a:buSzPts val="1800"/>
              <a:buChar char="●"/>
            </a:pPr>
            <a:r>
              <a:rPr lang="tr" sz="1800" b="1">
                <a:solidFill>
                  <a:schemeClr val="accent5"/>
                </a:solidFill>
              </a:rPr>
              <a:t>Coğrafya (9. ve 10. sınıf)</a:t>
            </a:r>
            <a:endParaRPr sz="1800" b="1">
              <a:solidFill>
                <a:schemeClr val="accent5"/>
              </a:solidFill>
            </a:endParaRPr>
          </a:p>
        </p:txBody>
      </p:sp>
      <p:pic>
        <p:nvPicPr>
          <p:cNvPr id="142" name="Google Shape;142;p15"/>
          <p:cNvPicPr preferRelativeResize="0"/>
          <p:nvPr/>
        </p:nvPicPr>
        <p:blipFill>
          <a:blip r:embed="rId3">
            <a:alphaModFix/>
          </a:blip>
          <a:stretch>
            <a:fillRect/>
          </a:stretch>
        </p:blipFill>
        <p:spPr>
          <a:xfrm>
            <a:off x="7528475" y="3513674"/>
            <a:ext cx="1428676" cy="14286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tr" b="1">
                <a:solidFill>
                  <a:srgbClr val="FF0000"/>
                </a:solidFill>
              </a:rPr>
              <a:t>Liselere Geçiş Sistemi (LGS)</a:t>
            </a:r>
            <a:endParaRPr b="1">
              <a:solidFill>
                <a:srgbClr val="FF0000"/>
              </a:solidFill>
            </a:endParaRPr>
          </a:p>
        </p:txBody>
      </p:sp>
      <p:sp>
        <p:nvSpPr>
          <p:cNvPr id="148" name="Google Shape;148;p16"/>
          <p:cNvSpPr txBox="1">
            <a:spLocks noGrp="1"/>
          </p:cNvSpPr>
          <p:nvPr>
            <p:ph type="body" idx="1"/>
          </p:nvPr>
        </p:nvSpPr>
        <p:spPr>
          <a:xfrm>
            <a:off x="819150" y="1566050"/>
            <a:ext cx="7505700" cy="2872500"/>
          </a:xfrm>
          <a:prstGeom prst="rect">
            <a:avLst/>
          </a:prstGeom>
        </p:spPr>
        <p:txBody>
          <a:bodyPr spcFirstLastPara="1" wrap="square" lIns="91425" tIns="91425" rIns="91425" bIns="91425" anchor="t" anchorCtr="0">
            <a:normAutofit/>
          </a:bodyPr>
          <a:lstStyle/>
          <a:p>
            <a:pPr marL="0" lvl="0" indent="457200" algn="l" rtl="0">
              <a:spcBef>
                <a:spcPts val="0"/>
              </a:spcBef>
              <a:spcAft>
                <a:spcPts val="0"/>
              </a:spcAft>
              <a:buNone/>
            </a:pPr>
            <a:r>
              <a:rPr lang="tr" sz="1800" b="1">
                <a:solidFill>
                  <a:schemeClr val="accent5"/>
                </a:solidFill>
              </a:rPr>
              <a:t>Ülkemizde ortaokuldan liselere geçiş 3 şekilde yapılabilmektedir.</a:t>
            </a:r>
            <a:endParaRPr sz="1800" b="1">
              <a:solidFill>
                <a:schemeClr val="accent5"/>
              </a:solidFill>
            </a:endParaRPr>
          </a:p>
          <a:p>
            <a:pPr marL="1828800" lvl="0" indent="457200" algn="l" rtl="0">
              <a:spcBef>
                <a:spcPts val="1200"/>
              </a:spcBef>
              <a:spcAft>
                <a:spcPts val="0"/>
              </a:spcAft>
              <a:buNone/>
            </a:pPr>
            <a:endParaRPr sz="1800" b="1" i="1">
              <a:solidFill>
                <a:schemeClr val="accent5"/>
              </a:solidFill>
            </a:endParaRPr>
          </a:p>
          <a:p>
            <a:pPr marL="1828800" lvl="0" indent="457200" algn="l" rtl="0">
              <a:spcBef>
                <a:spcPts val="1200"/>
              </a:spcBef>
              <a:spcAft>
                <a:spcPts val="0"/>
              </a:spcAft>
              <a:buNone/>
            </a:pPr>
            <a:r>
              <a:rPr lang="tr" sz="1800" b="1" i="1">
                <a:solidFill>
                  <a:schemeClr val="accent5"/>
                </a:solidFill>
              </a:rPr>
              <a:t>1)Merkezi Sınav Puanı ile</a:t>
            </a:r>
            <a:endParaRPr sz="1800" b="1" i="1">
              <a:solidFill>
                <a:schemeClr val="accent5"/>
              </a:solidFill>
            </a:endParaRPr>
          </a:p>
          <a:p>
            <a:pPr marL="457200" lvl="0" indent="-342900" algn="l" rtl="0">
              <a:spcBef>
                <a:spcPts val="1200"/>
              </a:spcBef>
              <a:spcAft>
                <a:spcPts val="0"/>
              </a:spcAft>
              <a:buClr>
                <a:schemeClr val="accent5"/>
              </a:buClr>
              <a:buSzPts val="1800"/>
              <a:buChar char="●"/>
            </a:pPr>
            <a:r>
              <a:rPr lang="tr" sz="1800" b="1">
                <a:solidFill>
                  <a:schemeClr val="accent5"/>
                </a:solidFill>
              </a:rPr>
              <a:t>Haziran ayında gerçekleştirilen sınava girmek zorunlu değildir. Sınava girerek puan alan öğrenciler sınavla öğrenci alan okulları tercih edebilme hakkı kazanırlar. </a:t>
            </a:r>
            <a:endParaRPr sz="1800" b="1">
              <a:solidFill>
                <a:schemeClr val="accent5"/>
              </a:solidFill>
            </a:endParaRPr>
          </a:p>
        </p:txBody>
      </p:sp>
      <p:pic>
        <p:nvPicPr>
          <p:cNvPr id="149" name="Google Shape;149;p16"/>
          <p:cNvPicPr preferRelativeResize="0"/>
          <p:nvPr/>
        </p:nvPicPr>
        <p:blipFill>
          <a:blip r:embed="rId3">
            <a:alphaModFix/>
          </a:blip>
          <a:stretch>
            <a:fillRect/>
          </a:stretch>
        </p:blipFill>
        <p:spPr>
          <a:xfrm>
            <a:off x="7499750" y="3499299"/>
            <a:ext cx="1428676" cy="14286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7"/>
          <p:cNvSpPr txBox="1">
            <a:spLocks noGrp="1"/>
          </p:cNvSpPr>
          <p:nvPr>
            <p:ph type="title"/>
          </p:nvPr>
        </p:nvSpPr>
        <p:spPr>
          <a:xfrm>
            <a:off x="819150" y="68755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tr" sz="3100" b="1">
                <a:solidFill>
                  <a:srgbClr val="FF0000"/>
                </a:solidFill>
              </a:rPr>
              <a:t>Liselere Geçiş Sistemi (LGS)</a:t>
            </a:r>
            <a:endParaRPr sz="3100" b="1">
              <a:solidFill>
                <a:srgbClr val="FF0000"/>
              </a:solidFill>
            </a:endParaRPr>
          </a:p>
        </p:txBody>
      </p:sp>
      <p:sp>
        <p:nvSpPr>
          <p:cNvPr id="155" name="Google Shape;155;p17"/>
          <p:cNvSpPr txBox="1">
            <a:spLocks noGrp="1"/>
          </p:cNvSpPr>
          <p:nvPr>
            <p:ph type="body" idx="1"/>
          </p:nvPr>
        </p:nvSpPr>
        <p:spPr>
          <a:xfrm>
            <a:off x="708388" y="1341137"/>
            <a:ext cx="7505700" cy="28725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endParaRPr sz="1800" b="1" i="1" dirty="0">
              <a:solidFill>
                <a:schemeClr val="accent5"/>
              </a:solidFill>
            </a:endParaRPr>
          </a:p>
          <a:p>
            <a:pPr marL="1371600" lvl="0" indent="457200" algn="l" rtl="0">
              <a:spcBef>
                <a:spcPts val="1200"/>
              </a:spcBef>
              <a:spcAft>
                <a:spcPts val="0"/>
              </a:spcAft>
              <a:buNone/>
            </a:pPr>
            <a:r>
              <a:rPr lang="tr" sz="1800" b="1" i="1" dirty="0">
                <a:solidFill>
                  <a:schemeClr val="accent5"/>
                </a:solidFill>
              </a:rPr>
              <a:t>2)Yerel Yerleştirme Tercihi ile</a:t>
            </a:r>
            <a:endParaRPr sz="1800" b="1" i="1" dirty="0">
              <a:solidFill>
                <a:schemeClr val="accent5"/>
              </a:solidFill>
            </a:endParaRPr>
          </a:p>
          <a:p>
            <a:pPr marL="457200" lvl="0" indent="-342900" algn="l" rtl="0">
              <a:spcBef>
                <a:spcPts val="1200"/>
              </a:spcBef>
              <a:spcAft>
                <a:spcPts val="0"/>
              </a:spcAft>
              <a:buClr>
                <a:schemeClr val="accent5"/>
              </a:buClr>
              <a:buSzPts val="1800"/>
              <a:buChar char="●"/>
            </a:pPr>
            <a:r>
              <a:rPr lang="tr" sz="1800" b="1" dirty="0">
                <a:solidFill>
                  <a:schemeClr val="accent5"/>
                </a:solidFill>
              </a:rPr>
              <a:t>Sınava girmek istemeyen öğrenciler 6., 7., ve 8. sınıf okul başarı puanlarının birarada değerlendirildiği bir OBP puanı ile tercih yaparlar. Bu tercihte tercih yapılan lisenin öğrencinin yaşadığı bölgeye yakınlığı da etkili olmaktadır. Merkezi ya da yetenek sınavı ile öğrenci alan okullar/bölümler haricinde kalan tüm okullar yerel yerleştirme ile öğrenci alırlar. </a:t>
            </a:r>
            <a:endParaRPr sz="1800" b="1" dirty="0">
              <a:solidFill>
                <a:schemeClr val="accent5"/>
              </a:solidFill>
            </a:endParaRPr>
          </a:p>
        </p:txBody>
      </p:sp>
      <p:pic>
        <p:nvPicPr>
          <p:cNvPr id="156" name="Google Shape;156;p17"/>
          <p:cNvPicPr preferRelativeResize="0"/>
          <p:nvPr/>
        </p:nvPicPr>
        <p:blipFill>
          <a:blip r:embed="rId3">
            <a:alphaModFix/>
          </a:blip>
          <a:stretch>
            <a:fillRect/>
          </a:stretch>
        </p:blipFill>
        <p:spPr>
          <a:xfrm>
            <a:off x="7499750" y="3499299"/>
            <a:ext cx="1428676" cy="14286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tr" sz="3100" b="1">
                <a:solidFill>
                  <a:srgbClr val="FF0000"/>
                </a:solidFill>
              </a:rPr>
              <a:t>Liselere Geçiş Sistemi (LGS)</a:t>
            </a:r>
            <a:endParaRPr sz="3100" b="1">
              <a:solidFill>
                <a:srgbClr val="FF0000"/>
              </a:solidFill>
            </a:endParaRPr>
          </a:p>
        </p:txBody>
      </p:sp>
      <p:sp>
        <p:nvSpPr>
          <p:cNvPr id="162" name="Google Shape;162;p18"/>
          <p:cNvSpPr txBox="1">
            <a:spLocks noGrp="1"/>
          </p:cNvSpPr>
          <p:nvPr>
            <p:ph type="body" idx="1"/>
          </p:nvPr>
        </p:nvSpPr>
        <p:spPr>
          <a:xfrm>
            <a:off x="819150" y="1566050"/>
            <a:ext cx="7505700" cy="287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800" b="1" i="1">
              <a:solidFill>
                <a:schemeClr val="accent5"/>
              </a:solidFill>
            </a:endParaRPr>
          </a:p>
          <a:p>
            <a:pPr marL="1371600" lvl="0" indent="457200" algn="l" rtl="0">
              <a:spcBef>
                <a:spcPts val="1200"/>
              </a:spcBef>
              <a:spcAft>
                <a:spcPts val="0"/>
              </a:spcAft>
              <a:buNone/>
            </a:pPr>
            <a:r>
              <a:rPr lang="tr" sz="1800" b="1" i="1">
                <a:solidFill>
                  <a:schemeClr val="accent5"/>
                </a:solidFill>
              </a:rPr>
              <a:t>3) Yetenek Sınavı İle</a:t>
            </a:r>
            <a:endParaRPr sz="1800" b="1" i="1">
              <a:solidFill>
                <a:schemeClr val="accent5"/>
              </a:solidFill>
            </a:endParaRPr>
          </a:p>
          <a:p>
            <a:pPr marL="457200" lvl="0" indent="-342900" algn="l" rtl="0">
              <a:spcBef>
                <a:spcPts val="1200"/>
              </a:spcBef>
              <a:spcAft>
                <a:spcPts val="0"/>
              </a:spcAft>
              <a:buClr>
                <a:schemeClr val="accent5"/>
              </a:buClr>
              <a:buSzPts val="1800"/>
              <a:buChar char="●"/>
            </a:pPr>
            <a:r>
              <a:rPr lang="tr" sz="1800" b="1">
                <a:solidFill>
                  <a:schemeClr val="accent5"/>
                </a:solidFill>
              </a:rPr>
              <a:t>Güzel sanatlar ve spor liselerine girmek isteyen öğrenciler, bu okulların gerçekleştireceği yetenek sınavlarına girerler. Öğrencilerin okul başarı puanı ile yetenek sınavı puanının birleşiminde oluşan puan sonucunda yerleştirilmesi gerçekleştirilir. </a:t>
            </a:r>
            <a:endParaRPr sz="1800" b="1">
              <a:solidFill>
                <a:schemeClr val="accent5"/>
              </a:solidFill>
            </a:endParaRPr>
          </a:p>
        </p:txBody>
      </p:sp>
      <p:pic>
        <p:nvPicPr>
          <p:cNvPr id="163" name="Google Shape;163;p18"/>
          <p:cNvPicPr preferRelativeResize="0"/>
          <p:nvPr/>
        </p:nvPicPr>
        <p:blipFill>
          <a:blip r:embed="rId3">
            <a:alphaModFix/>
          </a:blip>
          <a:stretch>
            <a:fillRect/>
          </a:stretch>
        </p:blipFill>
        <p:spPr>
          <a:xfrm>
            <a:off x="7499750" y="3499299"/>
            <a:ext cx="1428676" cy="14286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9"/>
          <p:cNvSpPr txBox="1">
            <a:spLocks noGrp="1"/>
          </p:cNvSpPr>
          <p:nvPr>
            <p:ph type="title"/>
          </p:nvPr>
        </p:nvSpPr>
        <p:spPr>
          <a:xfrm>
            <a:off x="731100" y="554275"/>
            <a:ext cx="76818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tr" sz="2600" b="1">
                <a:solidFill>
                  <a:srgbClr val="0000FF"/>
                </a:solidFill>
              </a:rPr>
              <a:t>Tüm Liselerde Görülen Ortak ve Zorunlu Dersler</a:t>
            </a:r>
            <a:endParaRPr sz="2500" b="1">
              <a:solidFill>
                <a:srgbClr val="0000FF"/>
              </a:solidFill>
            </a:endParaRPr>
          </a:p>
          <a:p>
            <a:pPr marL="0" lvl="0" indent="0" algn="l" rtl="0">
              <a:spcBef>
                <a:spcPts val="0"/>
              </a:spcBef>
              <a:spcAft>
                <a:spcPts val="0"/>
              </a:spcAft>
              <a:buSzPts val="990"/>
              <a:buNone/>
            </a:pPr>
            <a:endParaRPr sz="2600" b="1">
              <a:solidFill>
                <a:srgbClr val="0000FF"/>
              </a:solidFill>
            </a:endParaRPr>
          </a:p>
        </p:txBody>
      </p:sp>
      <p:sp>
        <p:nvSpPr>
          <p:cNvPr id="169" name="Google Shape;169;p19"/>
          <p:cNvSpPr txBox="1">
            <a:spLocks noGrp="1"/>
          </p:cNvSpPr>
          <p:nvPr>
            <p:ph type="body" idx="1"/>
          </p:nvPr>
        </p:nvSpPr>
        <p:spPr>
          <a:xfrm>
            <a:off x="819150" y="1597300"/>
            <a:ext cx="7505700" cy="3062400"/>
          </a:xfrm>
          <a:prstGeom prst="rect">
            <a:avLst/>
          </a:prstGeom>
        </p:spPr>
        <p:txBody>
          <a:bodyPr spcFirstLastPara="1" wrap="square" lIns="91425" tIns="91425" rIns="91425" bIns="91425" anchor="t" anchorCtr="0">
            <a:normAutofit/>
          </a:bodyPr>
          <a:lstStyle/>
          <a:p>
            <a:pPr marL="457200" lvl="0" indent="-349250" algn="l" rtl="0">
              <a:spcBef>
                <a:spcPts val="0"/>
              </a:spcBef>
              <a:spcAft>
                <a:spcPts val="0"/>
              </a:spcAft>
              <a:buClr>
                <a:schemeClr val="accent5"/>
              </a:buClr>
              <a:buSzPts val="1900"/>
              <a:buChar char="●"/>
            </a:pPr>
            <a:r>
              <a:rPr lang="tr" sz="1900" b="1">
                <a:solidFill>
                  <a:schemeClr val="accent5"/>
                </a:solidFill>
              </a:rPr>
              <a:t>Matematik (9. ve 10. sınıf)</a:t>
            </a:r>
            <a:endParaRPr sz="1900" b="1">
              <a:solidFill>
                <a:schemeClr val="accent5"/>
              </a:solidFill>
            </a:endParaRPr>
          </a:p>
          <a:p>
            <a:pPr marL="457200" lvl="0" indent="-349250" algn="l" rtl="0">
              <a:spcBef>
                <a:spcPts val="0"/>
              </a:spcBef>
              <a:spcAft>
                <a:spcPts val="0"/>
              </a:spcAft>
              <a:buClr>
                <a:schemeClr val="accent5"/>
              </a:buClr>
              <a:buSzPts val="1900"/>
              <a:buChar char="●"/>
            </a:pPr>
            <a:r>
              <a:rPr lang="tr" sz="1900" b="1">
                <a:solidFill>
                  <a:schemeClr val="accent5"/>
                </a:solidFill>
              </a:rPr>
              <a:t>Fizik  (9. ve 10. sınıf)</a:t>
            </a:r>
            <a:endParaRPr sz="1900" b="1">
              <a:solidFill>
                <a:schemeClr val="accent5"/>
              </a:solidFill>
            </a:endParaRPr>
          </a:p>
          <a:p>
            <a:pPr marL="457200" lvl="0" indent="-349250" algn="l" rtl="0">
              <a:spcBef>
                <a:spcPts val="0"/>
              </a:spcBef>
              <a:spcAft>
                <a:spcPts val="0"/>
              </a:spcAft>
              <a:buClr>
                <a:schemeClr val="accent5"/>
              </a:buClr>
              <a:buSzPts val="1900"/>
              <a:buChar char="●"/>
            </a:pPr>
            <a:r>
              <a:rPr lang="tr" sz="1900" b="1">
                <a:solidFill>
                  <a:schemeClr val="accent5"/>
                </a:solidFill>
              </a:rPr>
              <a:t>Kimya  (9. ve 10. sınıf)</a:t>
            </a:r>
            <a:endParaRPr sz="1900" b="1">
              <a:solidFill>
                <a:schemeClr val="accent5"/>
              </a:solidFill>
            </a:endParaRPr>
          </a:p>
          <a:p>
            <a:pPr marL="457200" lvl="0" indent="-349250" algn="l" rtl="0">
              <a:spcBef>
                <a:spcPts val="0"/>
              </a:spcBef>
              <a:spcAft>
                <a:spcPts val="0"/>
              </a:spcAft>
              <a:buClr>
                <a:schemeClr val="accent5"/>
              </a:buClr>
              <a:buSzPts val="1900"/>
              <a:buChar char="●"/>
            </a:pPr>
            <a:r>
              <a:rPr lang="tr" sz="1900" b="1">
                <a:solidFill>
                  <a:schemeClr val="accent5"/>
                </a:solidFill>
              </a:rPr>
              <a:t>Biyoloji (9. ve 10. sınıf)</a:t>
            </a:r>
            <a:endParaRPr sz="1900" b="1">
              <a:solidFill>
                <a:schemeClr val="accent5"/>
              </a:solidFill>
            </a:endParaRPr>
          </a:p>
          <a:p>
            <a:pPr marL="457200" lvl="0" indent="-349250" algn="l" rtl="0">
              <a:spcBef>
                <a:spcPts val="0"/>
              </a:spcBef>
              <a:spcAft>
                <a:spcPts val="0"/>
              </a:spcAft>
              <a:buClr>
                <a:schemeClr val="accent5"/>
              </a:buClr>
              <a:buSzPts val="1900"/>
              <a:buChar char="●"/>
            </a:pPr>
            <a:r>
              <a:rPr lang="tr" sz="1900" b="1">
                <a:solidFill>
                  <a:schemeClr val="accent5"/>
                </a:solidFill>
              </a:rPr>
              <a:t>Sağlık Bilgisi ve Trafik Kültürü (9. sınıf)</a:t>
            </a:r>
            <a:endParaRPr sz="2100" b="1">
              <a:solidFill>
                <a:schemeClr val="accent5"/>
              </a:solidFill>
            </a:endParaRPr>
          </a:p>
          <a:p>
            <a:pPr marL="457200" lvl="0" indent="-349250" algn="l" rtl="0">
              <a:spcBef>
                <a:spcPts val="0"/>
              </a:spcBef>
              <a:spcAft>
                <a:spcPts val="0"/>
              </a:spcAft>
              <a:buClr>
                <a:schemeClr val="accent5"/>
              </a:buClr>
              <a:buSzPts val="1900"/>
              <a:buChar char="●"/>
            </a:pPr>
            <a:r>
              <a:rPr lang="tr" sz="1900" b="1">
                <a:solidFill>
                  <a:schemeClr val="accent5"/>
                </a:solidFill>
              </a:rPr>
              <a:t>Beden Eğitimi ve Spor/ Görsel Sanatlar/  Müzik (Tüm sınıflar)</a:t>
            </a:r>
            <a:endParaRPr sz="1900" b="1">
              <a:solidFill>
                <a:schemeClr val="accent5"/>
              </a:solidFill>
            </a:endParaRPr>
          </a:p>
          <a:p>
            <a:pPr marL="457200" lvl="0" indent="-349250" algn="l" rtl="0">
              <a:spcBef>
                <a:spcPts val="0"/>
              </a:spcBef>
              <a:spcAft>
                <a:spcPts val="0"/>
              </a:spcAft>
              <a:buClr>
                <a:schemeClr val="accent5"/>
              </a:buClr>
              <a:buSzPts val="1900"/>
              <a:buChar char="●"/>
            </a:pPr>
            <a:r>
              <a:rPr lang="tr" sz="1900" b="1">
                <a:solidFill>
                  <a:schemeClr val="accent5"/>
                </a:solidFill>
              </a:rPr>
              <a:t>Felsefe (10.sınıf)</a:t>
            </a:r>
            <a:endParaRPr sz="1900" b="1">
              <a:solidFill>
                <a:schemeClr val="accent5"/>
              </a:solidFill>
            </a:endParaRPr>
          </a:p>
        </p:txBody>
      </p:sp>
      <p:pic>
        <p:nvPicPr>
          <p:cNvPr id="170" name="Google Shape;170;p19"/>
          <p:cNvPicPr preferRelativeResize="0"/>
          <p:nvPr/>
        </p:nvPicPr>
        <p:blipFill>
          <a:blip r:embed="rId3">
            <a:alphaModFix/>
          </a:blip>
          <a:stretch>
            <a:fillRect/>
          </a:stretch>
        </p:blipFill>
        <p:spPr>
          <a:xfrm>
            <a:off x="7499750" y="3499299"/>
            <a:ext cx="1428676" cy="14286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1200"/>
              </a:spcAft>
              <a:buNone/>
            </a:pPr>
            <a:r>
              <a:rPr lang="tr" sz="1900" b="1">
                <a:solidFill>
                  <a:srgbClr val="FF0000"/>
                </a:solidFill>
                <a:latin typeface="Calibri"/>
                <a:ea typeface="Calibri"/>
                <a:cs typeface="Calibri"/>
                <a:sym typeface="Calibri"/>
              </a:rPr>
              <a:t>Liselerde verilen eğitim, lise türlerine göre değişiklik gösterir. Ülkemizde aşağıda sıralanan lise türleri bulunmaktadır. </a:t>
            </a:r>
            <a:endParaRPr sz="3600" b="1">
              <a:solidFill>
                <a:srgbClr val="FF0000"/>
              </a:solidFill>
            </a:endParaRPr>
          </a:p>
        </p:txBody>
      </p:sp>
      <p:sp>
        <p:nvSpPr>
          <p:cNvPr id="176" name="Google Shape;176;p20"/>
          <p:cNvSpPr txBox="1">
            <a:spLocks noGrp="1"/>
          </p:cNvSpPr>
          <p:nvPr>
            <p:ph type="body" idx="1"/>
          </p:nvPr>
        </p:nvSpPr>
        <p:spPr>
          <a:xfrm>
            <a:off x="889475" y="1880200"/>
            <a:ext cx="7505700" cy="2448000"/>
          </a:xfrm>
          <a:prstGeom prst="rect">
            <a:avLst/>
          </a:prstGeom>
        </p:spPr>
        <p:txBody>
          <a:bodyPr spcFirstLastPara="1" wrap="square" lIns="91425" tIns="91425" rIns="91425" bIns="91425" anchor="t" anchorCtr="0">
            <a:normAutofit/>
          </a:bodyPr>
          <a:lstStyle/>
          <a:p>
            <a:pPr marL="457200" lvl="0" indent="-349250" algn="l" rtl="0">
              <a:spcBef>
                <a:spcPts val="0"/>
              </a:spcBef>
              <a:spcAft>
                <a:spcPts val="0"/>
              </a:spcAft>
              <a:buClr>
                <a:srgbClr val="0C343D"/>
              </a:buClr>
              <a:buSzPts val="1900"/>
              <a:buChar char="●"/>
            </a:pPr>
            <a:r>
              <a:rPr lang="tr" sz="1900" b="1">
                <a:solidFill>
                  <a:srgbClr val="0C343D"/>
                </a:solidFill>
              </a:rPr>
              <a:t>Fen Liseleri</a:t>
            </a:r>
            <a:endParaRPr sz="1900" b="1">
              <a:solidFill>
                <a:srgbClr val="0C343D"/>
              </a:solidFill>
            </a:endParaRPr>
          </a:p>
          <a:p>
            <a:pPr marL="457200" lvl="0" indent="-349250" algn="l" rtl="0">
              <a:spcBef>
                <a:spcPts val="0"/>
              </a:spcBef>
              <a:spcAft>
                <a:spcPts val="0"/>
              </a:spcAft>
              <a:buClr>
                <a:srgbClr val="0C343D"/>
              </a:buClr>
              <a:buSzPts val="1900"/>
              <a:buChar char="●"/>
            </a:pPr>
            <a:r>
              <a:rPr lang="tr" sz="1900" b="1">
                <a:solidFill>
                  <a:srgbClr val="0C343D"/>
                </a:solidFill>
              </a:rPr>
              <a:t>Sosyal Bilimler Liseleri</a:t>
            </a:r>
            <a:endParaRPr sz="1900" b="1">
              <a:solidFill>
                <a:srgbClr val="0C343D"/>
              </a:solidFill>
            </a:endParaRPr>
          </a:p>
          <a:p>
            <a:pPr marL="457200" lvl="0" indent="-349250" algn="l" rtl="0">
              <a:spcBef>
                <a:spcPts val="0"/>
              </a:spcBef>
              <a:spcAft>
                <a:spcPts val="0"/>
              </a:spcAft>
              <a:buClr>
                <a:srgbClr val="0C343D"/>
              </a:buClr>
              <a:buSzPts val="1900"/>
              <a:buChar char="●"/>
            </a:pPr>
            <a:r>
              <a:rPr lang="tr" sz="1900" b="1">
                <a:solidFill>
                  <a:srgbClr val="0C343D"/>
                </a:solidFill>
              </a:rPr>
              <a:t>Anadolu Liseleri</a:t>
            </a:r>
            <a:endParaRPr sz="1900" b="1">
              <a:solidFill>
                <a:srgbClr val="0C343D"/>
              </a:solidFill>
            </a:endParaRPr>
          </a:p>
          <a:p>
            <a:pPr marL="457200" lvl="0" indent="-349250" algn="l" rtl="0">
              <a:spcBef>
                <a:spcPts val="0"/>
              </a:spcBef>
              <a:spcAft>
                <a:spcPts val="0"/>
              </a:spcAft>
              <a:buClr>
                <a:srgbClr val="0C343D"/>
              </a:buClr>
              <a:buSzPts val="1900"/>
              <a:buChar char="●"/>
            </a:pPr>
            <a:r>
              <a:rPr lang="tr" sz="1900" b="1">
                <a:solidFill>
                  <a:srgbClr val="0C343D"/>
                </a:solidFill>
              </a:rPr>
              <a:t>Anadolu İmam Hatip Liseleri</a:t>
            </a:r>
            <a:endParaRPr sz="1900" b="1">
              <a:solidFill>
                <a:srgbClr val="0C343D"/>
              </a:solidFill>
            </a:endParaRPr>
          </a:p>
          <a:p>
            <a:pPr marL="457200" lvl="0" indent="-349250" algn="l" rtl="0">
              <a:spcBef>
                <a:spcPts val="0"/>
              </a:spcBef>
              <a:spcAft>
                <a:spcPts val="0"/>
              </a:spcAft>
              <a:buClr>
                <a:srgbClr val="0C343D"/>
              </a:buClr>
              <a:buSzPts val="1900"/>
              <a:buChar char="●"/>
            </a:pPr>
            <a:r>
              <a:rPr lang="tr" sz="1900" b="1">
                <a:solidFill>
                  <a:srgbClr val="0C343D"/>
                </a:solidFill>
              </a:rPr>
              <a:t>Mesleki ve Teknik Anadolu Liseleri</a:t>
            </a:r>
            <a:endParaRPr sz="1900" b="1">
              <a:solidFill>
                <a:srgbClr val="0C343D"/>
              </a:solidFill>
            </a:endParaRPr>
          </a:p>
          <a:p>
            <a:pPr marL="457200" lvl="0" indent="-349250" algn="l" rtl="0">
              <a:spcBef>
                <a:spcPts val="0"/>
              </a:spcBef>
              <a:spcAft>
                <a:spcPts val="0"/>
              </a:spcAft>
              <a:buClr>
                <a:srgbClr val="0C343D"/>
              </a:buClr>
              <a:buSzPts val="1900"/>
              <a:buChar char="●"/>
            </a:pPr>
            <a:r>
              <a:rPr lang="tr" sz="1900" b="1">
                <a:solidFill>
                  <a:srgbClr val="0C343D"/>
                </a:solidFill>
              </a:rPr>
              <a:t>Çok Programlı Liseler</a:t>
            </a:r>
            <a:endParaRPr sz="1900" b="1">
              <a:solidFill>
                <a:srgbClr val="0C343D"/>
              </a:solidFill>
            </a:endParaRPr>
          </a:p>
        </p:txBody>
      </p:sp>
      <p:pic>
        <p:nvPicPr>
          <p:cNvPr id="177" name="Google Shape;177;p20"/>
          <p:cNvPicPr preferRelativeResize="0"/>
          <p:nvPr/>
        </p:nvPicPr>
        <p:blipFill>
          <a:blip r:embed="rId3">
            <a:alphaModFix/>
          </a:blip>
          <a:stretch>
            <a:fillRect/>
          </a:stretch>
        </p:blipFill>
        <p:spPr>
          <a:xfrm>
            <a:off x="7499750" y="3499299"/>
            <a:ext cx="1428676" cy="14286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1"/>
          <p:cNvSpPr txBox="1">
            <a:spLocks noGrp="1"/>
          </p:cNvSpPr>
          <p:nvPr>
            <p:ph type="title"/>
          </p:nvPr>
        </p:nvSpPr>
        <p:spPr>
          <a:xfrm>
            <a:off x="819150" y="459325"/>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tr" sz="3100" b="1">
                <a:solidFill>
                  <a:srgbClr val="9900FF"/>
                </a:solidFill>
              </a:rPr>
              <a:t>Fen Liseleri</a:t>
            </a:r>
            <a:endParaRPr sz="3100" b="1">
              <a:solidFill>
                <a:srgbClr val="9900FF"/>
              </a:solidFill>
            </a:endParaRPr>
          </a:p>
        </p:txBody>
      </p:sp>
      <p:sp>
        <p:nvSpPr>
          <p:cNvPr id="183" name="Google Shape;183;p21"/>
          <p:cNvSpPr txBox="1">
            <a:spLocks noGrp="1"/>
          </p:cNvSpPr>
          <p:nvPr>
            <p:ph type="body" idx="1"/>
          </p:nvPr>
        </p:nvSpPr>
        <p:spPr>
          <a:xfrm>
            <a:off x="819150" y="1187875"/>
            <a:ext cx="7505700" cy="289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1800" b="1"/>
              <a:t>Fen ve matematik alanında yetenekleri olan öğrencileri aynı alanlarda üniversiteye hazırlayan liselerdir. </a:t>
            </a:r>
            <a:endParaRPr sz="1800" b="1"/>
          </a:p>
          <a:p>
            <a:pPr marL="0" lvl="0" indent="0" algn="l" rtl="0">
              <a:spcBef>
                <a:spcPts val="1200"/>
              </a:spcBef>
              <a:spcAft>
                <a:spcPts val="0"/>
              </a:spcAft>
              <a:buNone/>
            </a:pPr>
            <a:r>
              <a:rPr lang="tr" sz="1800" b="1"/>
              <a:t>Matematik ve fen alanlarındaki bilim  adamı ihtiyacını karşılamaya yöneliktir. </a:t>
            </a:r>
            <a:endParaRPr sz="1800" b="1"/>
          </a:p>
          <a:p>
            <a:pPr marL="0" lvl="0" indent="0" algn="l" rtl="0">
              <a:spcBef>
                <a:spcPts val="1200"/>
              </a:spcBef>
              <a:spcAft>
                <a:spcPts val="0"/>
              </a:spcAft>
              <a:buNone/>
            </a:pPr>
            <a:r>
              <a:rPr lang="tr" sz="1800" b="1" i="1"/>
              <a:t>Tüm fen liseleri merkezi sınav puanı ile öğrenci alırlar.</a:t>
            </a:r>
            <a:endParaRPr sz="1800" b="1" i="1"/>
          </a:p>
          <a:p>
            <a:pPr marL="0" lvl="0" indent="0" algn="l" rtl="0">
              <a:spcBef>
                <a:spcPts val="1200"/>
              </a:spcBef>
              <a:spcAft>
                <a:spcPts val="0"/>
              </a:spcAft>
              <a:buNone/>
            </a:pPr>
            <a:r>
              <a:rPr lang="tr" sz="1800" b="1"/>
              <a:t>Sayısal ağırlıklı  dersler görülür. Fen liselerinde tüm öğrenciler sayısal bölümü öğrencisi gibi görülür. </a:t>
            </a:r>
            <a:endParaRPr sz="1800" b="1"/>
          </a:p>
          <a:p>
            <a:pPr marL="0" lvl="0" indent="0" algn="l" rtl="0">
              <a:spcBef>
                <a:spcPts val="1200"/>
              </a:spcBef>
              <a:spcAft>
                <a:spcPts val="1200"/>
              </a:spcAft>
              <a:buNone/>
            </a:pPr>
            <a:endParaRPr sz="1400"/>
          </a:p>
        </p:txBody>
      </p:sp>
      <p:pic>
        <p:nvPicPr>
          <p:cNvPr id="184" name="Google Shape;184;p21"/>
          <p:cNvPicPr preferRelativeResize="0"/>
          <p:nvPr/>
        </p:nvPicPr>
        <p:blipFill>
          <a:blip r:embed="rId3">
            <a:alphaModFix/>
          </a:blip>
          <a:stretch>
            <a:fillRect/>
          </a:stretch>
        </p:blipFill>
        <p:spPr>
          <a:xfrm>
            <a:off x="7499750" y="3499299"/>
            <a:ext cx="1428676" cy="1428676"/>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934</Words>
  <Application>Microsoft Macintosh PowerPoint</Application>
  <PresentationFormat>Ekran Gösterisi (16:9)</PresentationFormat>
  <Paragraphs>112</Paragraphs>
  <Slides>28</Slides>
  <Notes>28</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28</vt:i4>
      </vt:variant>
    </vt:vector>
  </HeadingPairs>
  <TitlesOfParts>
    <vt:vector size="32" baseType="lpstr">
      <vt:lpstr>Nunito</vt:lpstr>
      <vt:lpstr>Arial</vt:lpstr>
      <vt:lpstr>Calibri</vt:lpstr>
      <vt:lpstr>Shift</vt:lpstr>
      <vt:lpstr>LİSEYİ TANIYORUM</vt:lpstr>
      <vt:lpstr>PowerPoint Sunusu</vt:lpstr>
      <vt:lpstr>Tüm Liselerde Görülen Ortak ve Zorunlu Dersler</vt:lpstr>
      <vt:lpstr>Liselere Geçiş Sistemi (LGS)</vt:lpstr>
      <vt:lpstr>Liselere Geçiş Sistemi (LGS)</vt:lpstr>
      <vt:lpstr>Liselere Geçiş Sistemi (LGS)</vt:lpstr>
      <vt:lpstr>Tüm Liselerde Görülen Ortak ve Zorunlu Dersler </vt:lpstr>
      <vt:lpstr>Liselerde verilen eğitim, lise türlerine göre değişiklik gösterir. Ülkemizde aşağıda sıralanan lise türleri bulunmaktadır. </vt:lpstr>
      <vt:lpstr>Fen Liseleri</vt:lpstr>
      <vt:lpstr>Tekirdağ’da Bulunan Fen Liseleri</vt:lpstr>
      <vt:lpstr>Tekirdağ’da Bulunan Fen Liseleri</vt:lpstr>
      <vt:lpstr>Sosyal Bilimler Liseleri</vt:lpstr>
      <vt:lpstr>Tekirdağ’da Bulunan Sosyal Bilimler Liseleri</vt:lpstr>
      <vt:lpstr>Anadolu Liseleri</vt:lpstr>
      <vt:lpstr>Tekirdağ’da Bulunan Bazı Anadolu Liseleri</vt:lpstr>
      <vt:lpstr>Tekirdağ’da Bulunan Bazı Anadolu Liseleri</vt:lpstr>
      <vt:lpstr>Tekirdağ’da Bulunan Bazı Anadolu Liseleri</vt:lpstr>
      <vt:lpstr>Mesleki ve Teknik Anadolu Liseleri</vt:lpstr>
      <vt:lpstr>Tekirdağ’da Bulunan Bazı Mesleki ve Teknik Anadolu Liseleri</vt:lpstr>
      <vt:lpstr>Tekirdağ’da Bulunan Bazı Mesleki ve Teknik Anadolu Liseleri</vt:lpstr>
      <vt:lpstr>Anadolu İmam Hatip Liseleri</vt:lpstr>
      <vt:lpstr>Tekirdağ’da Bulunan Bazı Anadolu İmam Hatip Liseleri</vt:lpstr>
      <vt:lpstr>Çok Programlı Anadolu Liseleri</vt:lpstr>
      <vt:lpstr>Tekirdağ’da Bulunan Bazı Çok Programlı Anadolu Liseleri</vt:lpstr>
      <vt:lpstr>Spor Liseleri</vt:lpstr>
      <vt:lpstr>Tekirdağ’da Bulunan Spor Liseleri</vt:lpstr>
      <vt:lpstr>Güzel Sanatlar Liseleri</vt:lpstr>
      <vt:lpstr>Tekirdağ’da Bulunan Güzel Sanatlar Liseleri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LİSEYİ TANIYORUM</dc:title>
  <cp:lastModifiedBy>imren yılmaz</cp:lastModifiedBy>
  <cp:revision>1</cp:revision>
  <dcterms:modified xsi:type="dcterms:W3CDTF">2024-04-20T12:59:18Z</dcterms:modified>
</cp:coreProperties>
</file>